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984" r:id="rId1"/>
  </p:sldMasterIdLst>
  <p:sldIdLst>
    <p:sldId id="256" r:id="rId2"/>
    <p:sldId id="257" r:id="rId3"/>
    <p:sldId id="429" r:id="rId4"/>
    <p:sldId id="430" r:id="rId5"/>
    <p:sldId id="431" r:id="rId6"/>
    <p:sldId id="432" r:id="rId7"/>
    <p:sldId id="433" r:id="rId8"/>
    <p:sldId id="435" r:id="rId9"/>
    <p:sldId id="434" r:id="rId1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FF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9" autoAdjust="0"/>
    <p:restoredTop sz="94640" autoAdjust="0"/>
  </p:normalViewPr>
  <p:slideViewPr>
    <p:cSldViewPr>
      <p:cViewPr varScale="1">
        <p:scale>
          <a:sx n="107" d="100"/>
          <a:sy n="107" d="100"/>
        </p:scale>
        <p:origin x="1014" y="11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oleObject" Target="../embeddings/oleObject2.bin"/><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manualLayout>
          <c:layoutTarget val="inner"/>
          <c:xMode val="edge"/>
          <c:yMode val="edge"/>
          <c:x val="6.1206896551724135E-2"/>
          <c:y val="5.9108006448146157E-2"/>
          <c:w val="0.88534482758620692"/>
          <c:h val="0.75296872818356053"/>
        </c:manualLayout>
      </c:layout>
      <c:scatterChart>
        <c:scatterStyle val="smoothMarker"/>
        <c:varyColors val="0"/>
        <c:ser>
          <c:idx val="0"/>
          <c:order val="0"/>
          <c:tx>
            <c:v>减小磁场</c:v>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'1.磁电转换特性'!$B$9:$B$29</c:f>
              <c:numCache>
                <c:formatCode>General</c:formatCode>
                <c:ptCount val="21"/>
                <c:pt idx="0">
                  <c:v>-58.46175702232469</c:v>
                </c:pt>
                <c:pt idx="1">
                  <c:v>-51.154037394534086</c:v>
                </c:pt>
                <c:pt idx="2">
                  <c:v>-43.846317766743518</c:v>
                </c:pt>
                <c:pt idx="3">
                  <c:v>-36.538598138952928</c:v>
                </c:pt>
                <c:pt idx="4">
                  <c:v>-29.230878511162345</c:v>
                </c:pt>
                <c:pt idx="5">
                  <c:v>-21.923158883371759</c:v>
                </c:pt>
                <c:pt idx="6">
                  <c:v>-14.615439255581173</c:v>
                </c:pt>
                <c:pt idx="7">
                  <c:v>-7.3077196277905863</c:v>
                </c:pt>
                <c:pt idx="8">
                  <c:v>-2.9230878511162341</c:v>
                </c:pt>
                <c:pt idx="9">
                  <c:v>-1.4615439255581171</c:v>
                </c:pt>
                <c:pt idx="10">
                  <c:v>0</c:v>
                </c:pt>
                <c:pt idx="11">
                  <c:v>1.4615439255581171</c:v>
                </c:pt>
                <c:pt idx="12">
                  <c:v>2.9230878511162341</c:v>
                </c:pt>
                <c:pt idx="13">
                  <c:v>7.3077196277905863</c:v>
                </c:pt>
                <c:pt idx="14">
                  <c:v>14.615439255581173</c:v>
                </c:pt>
                <c:pt idx="15">
                  <c:v>21.923158883371759</c:v>
                </c:pt>
                <c:pt idx="16">
                  <c:v>29.230878511162345</c:v>
                </c:pt>
                <c:pt idx="17">
                  <c:v>36.538598138952928</c:v>
                </c:pt>
                <c:pt idx="18">
                  <c:v>43.846317766743518</c:v>
                </c:pt>
                <c:pt idx="19">
                  <c:v>51.154037394534086</c:v>
                </c:pt>
                <c:pt idx="20">
                  <c:v>58.46175702232469</c:v>
                </c:pt>
              </c:numCache>
            </c:numRef>
          </c:xVal>
          <c:yVal>
            <c:numRef>
              <c:f>'1.磁电转换特性'!$C$9:$C$29</c:f>
              <c:numCache>
                <c:formatCode>General</c:formatCode>
                <c:ptCount val="21"/>
                <c:pt idx="0">
                  <c:v>139.4</c:v>
                </c:pt>
                <c:pt idx="1">
                  <c:v>139.30000000000001</c:v>
                </c:pt>
                <c:pt idx="2">
                  <c:v>139</c:v>
                </c:pt>
                <c:pt idx="3">
                  <c:v>138.5</c:v>
                </c:pt>
                <c:pt idx="4">
                  <c:v>137.69999999999999</c:v>
                </c:pt>
                <c:pt idx="5">
                  <c:v>133.1</c:v>
                </c:pt>
                <c:pt idx="6">
                  <c:v>98.3</c:v>
                </c:pt>
                <c:pt idx="7">
                  <c:v>44.8</c:v>
                </c:pt>
                <c:pt idx="8">
                  <c:v>15.9</c:v>
                </c:pt>
                <c:pt idx="9">
                  <c:v>1.7</c:v>
                </c:pt>
                <c:pt idx="10">
                  <c:v>9.3000000000000007</c:v>
                </c:pt>
                <c:pt idx="11">
                  <c:v>18.899999999999999</c:v>
                </c:pt>
                <c:pt idx="12">
                  <c:v>28.5</c:v>
                </c:pt>
                <c:pt idx="13">
                  <c:v>60.1</c:v>
                </c:pt>
                <c:pt idx="14">
                  <c:v>114.7</c:v>
                </c:pt>
                <c:pt idx="15">
                  <c:v>137.1</c:v>
                </c:pt>
                <c:pt idx="16">
                  <c:v>138.1</c:v>
                </c:pt>
                <c:pt idx="17">
                  <c:v>138.1</c:v>
                </c:pt>
                <c:pt idx="18">
                  <c:v>138.19999999999999</c:v>
                </c:pt>
                <c:pt idx="19">
                  <c:v>138.30000000000001</c:v>
                </c:pt>
                <c:pt idx="20">
                  <c:v>138.30000000000001</c:v>
                </c:pt>
              </c:numCache>
            </c:numRef>
          </c:yVal>
          <c:smooth val="1"/>
          <c:extLst>
            <c:ext xmlns:c16="http://schemas.microsoft.com/office/drawing/2014/chart" uri="{C3380CC4-5D6E-409C-BE32-E72D297353CC}">
              <c16:uniqueId val="{00000000-3C7E-428D-8CBF-E2A311E6DC10}"/>
            </c:ext>
          </c:extLst>
        </c:ser>
        <c:ser>
          <c:idx val="1"/>
          <c:order val="1"/>
          <c:tx>
            <c:v>增大磁场</c:v>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'1.磁电转换特性'!$B$9:$B$29</c:f>
              <c:numCache>
                <c:formatCode>General</c:formatCode>
                <c:ptCount val="21"/>
                <c:pt idx="0">
                  <c:v>-58.46175702232469</c:v>
                </c:pt>
                <c:pt idx="1">
                  <c:v>-51.154037394534086</c:v>
                </c:pt>
                <c:pt idx="2">
                  <c:v>-43.846317766743518</c:v>
                </c:pt>
                <c:pt idx="3">
                  <c:v>-36.538598138952928</c:v>
                </c:pt>
                <c:pt idx="4">
                  <c:v>-29.230878511162345</c:v>
                </c:pt>
                <c:pt idx="5">
                  <c:v>-21.923158883371759</c:v>
                </c:pt>
                <c:pt idx="6">
                  <c:v>-14.615439255581173</c:v>
                </c:pt>
                <c:pt idx="7">
                  <c:v>-7.3077196277905863</c:v>
                </c:pt>
                <c:pt idx="8">
                  <c:v>-2.9230878511162341</c:v>
                </c:pt>
                <c:pt idx="9">
                  <c:v>-1.4615439255581171</c:v>
                </c:pt>
                <c:pt idx="10">
                  <c:v>0</c:v>
                </c:pt>
                <c:pt idx="11">
                  <c:v>1.4615439255581171</c:v>
                </c:pt>
                <c:pt idx="12">
                  <c:v>2.9230878511162341</c:v>
                </c:pt>
                <c:pt idx="13">
                  <c:v>7.3077196277905863</c:v>
                </c:pt>
                <c:pt idx="14">
                  <c:v>14.615439255581173</c:v>
                </c:pt>
                <c:pt idx="15">
                  <c:v>21.923158883371759</c:v>
                </c:pt>
                <c:pt idx="16">
                  <c:v>29.230878511162345</c:v>
                </c:pt>
                <c:pt idx="17">
                  <c:v>36.538598138952928</c:v>
                </c:pt>
                <c:pt idx="18">
                  <c:v>43.846317766743518</c:v>
                </c:pt>
                <c:pt idx="19">
                  <c:v>51.154037394534086</c:v>
                </c:pt>
                <c:pt idx="20">
                  <c:v>58.46175702232469</c:v>
                </c:pt>
              </c:numCache>
            </c:numRef>
          </c:xVal>
          <c:yVal>
            <c:numRef>
              <c:f>'1.磁电转换特性'!$D$9:$D$29</c:f>
              <c:numCache>
                <c:formatCode>General</c:formatCode>
                <c:ptCount val="21"/>
                <c:pt idx="0">
                  <c:v>139.4</c:v>
                </c:pt>
                <c:pt idx="1">
                  <c:v>139.30000000000001</c:v>
                </c:pt>
                <c:pt idx="2">
                  <c:v>139.1</c:v>
                </c:pt>
                <c:pt idx="3">
                  <c:v>138.9</c:v>
                </c:pt>
                <c:pt idx="4">
                  <c:v>138.6</c:v>
                </c:pt>
                <c:pt idx="5">
                  <c:v>136.9</c:v>
                </c:pt>
                <c:pt idx="6">
                  <c:v>109.6</c:v>
                </c:pt>
                <c:pt idx="7">
                  <c:v>54.9</c:v>
                </c:pt>
                <c:pt idx="8">
                  <c:v>23.6</c:v>
                </c:pt>
                <c:pt idx="9">
                  <c:v>14.3</c:v>
                </c:pt>
                <c:pt idx="10">
                  <c:v>3.6</c:v>
                </c:pt>
                <c:pt idx="11">
                  <c:v>9.8000000000000007</c:v>
                </c:pt>
                <c:pt idx="12">
                  <c:v>21.1</c:v>
                </c:pt>
                <c:pt idx="13">
                  <c:v>50.2</c:v>
                </c:pt>
                <c:pt idx="14">
                  <c:v>103.7</c:v>
                </c:pt>
                <c:pt idx="15">
                  <c:v>133.80000000000001</c:v>
                </c:pt>
                <c:pt idx="16">
                  <c:v>137.1</c:v>
                </c:pt>
                <c:pt idx="17">
                  <c:v>137.6</c:v>
                </c:pt>
                <c:pt idx="18">
                  <c:v>137.80000000000001</c:v>
                </c:pt>
                <c:pt idx="19">
                  <c:v>137.9</c:v>
                </c:pt>
                <c:pt idx="20">
                  <c:v>138</c:v>
                </c:pt>
              </c:numCache>
            </c:numRef>
          </c:yVal>
          <c:smooth val="1"/>
          <c:extLst>
            <c:ext xmlns:c16="http://schemas.microsoft.com/office/drawing/2014/chart" uri="{C3380CC4-5D6E-409C-BE32-E72D297353CC}">
              <c16:uniqueId val="{00000001-3C7E-428D-8CBF-E2A311E6DC10}"/>
            </c:ext>
          </c:extLst>
        </c:ser>
        <c:dLbls>
          <c:showLegendKey val="0"/>
          <c:showVal val="0"/>
          <c:showCatName val="0"/>
          <c:showSerName val="0"/>
          <c:showPercent val="0"/>
          <c:showBubbleSize val="0"/>
        </c:dLbls>
        <c:axId val="840748464"/>
        <c:axId val="1"/>
      </c:scatterChart>
      <c:valAx>
        <c:axId val="840748464"/>
        <c:scaling>
          <c:orientation val="minMax"/>
          <c:max val="60"/>
          <c:min val="-60"/>
        </c:scaling>
        <c:delete val="0"/>
        <c:axPos val="b"/>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900" b="0" i="0" u="none" strike="noStrike" baseline="0">
                <a:solidFill>
                  <a:srgbClr val="333333"/>
                </a:solidFill>
                <a:latin typeface="宋体"/>
                <a:ea typeface="宋体"/>
                <a:cs typeface="宋体"/>
              </a:defRPr>
            </a:pPr>
            <a:endParaRPr lang="zh-CN"/>
          </a:p>
        </c:txPr>
        <c:crossAx val="1"/>
        <c:crosses val="autoZero"/>
        <c:crossBetween val="midCat"/>
      </c:valAx>
      <c:valAx>
        <c:axId val="1"/>
        <c:scaling>
          <c:orientation val="minMax"/>
          <c:max val="150"/>
          <c:min val="0"/>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spcFirstLastPara="1" vertOverflow="ellipsis" vert="horz" wrap="square" anchor="ctr" anchorCtr="1"/>
          <a:lstStyle/>
          <a:p>
            <a:pPr>
              <a:defRPr sz="900" b="0" i="0" u="none" strike="noStrike" kern="1200" baseline="0">
                <a:solidFill>
                  <a:schemeClr val="bg2"/>
                </a:solidFill>
                <a:latin typeface="+mn-lt"/>
                <a:ea typeface="+mn-ea"/>
                <a:cs typeface="+mn-cs"/>
              </a:defRPr>
            </a:pPr>
            <a:endParaRPr lang="zh-CN"/>
          </a:p>
        </c:txPr>
        <c:crossAx val="840748464"/>
        <c:crosses val="autoZero"/>
        <c:crossBetween val="midCat"/>
      </c:valAx>
      <c:spPr>
        <a:noFill/>
        <a:ln w="25400">
          <a:noFill/>
        </a:ln>
      </c:spPr>
    </c:plotArea>
    <c:legend>
      <c:legendPos val="b"/>
      <c:layout>
        <c:manualLayout>
          <c:xMode val="edge"/>
          <c:yMode val="edge"/>
          <c:x val="0.26573780289689974"/>
          <c:y val="0.90531974281598537"/>
          <c:w val="0.39123790117167601"/>
          <c:h val="8.0891165252831243E-2"/>
        </c:manualLayout>
      </c:layout>
      <c:overlay val="0"/>
      <c:spPr>
        <a:noFill/>
        <a:ln w="25400">
          <a:noFill/>
        </a:ln>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tx1"/>
    </a:solidFill>
    <a:ln w="9525" cap="flat" cmpd="sng" algn="ctr">
      <a:solidFill>
        <a:schemeClr val="tx1">
          <a:lumMod val="15000"/>
          <a:lumOff val="85000"/>
        </a:schemeClr>
      </a:solidFill>
      <a:round/>
    </a:ln>
    <a:effectLst/>
  </c:spPr>
  <c:txPr>
    <a:bodyPr/>
    <a:lstStyle/>
    <a:p>
      <a:pPr>
        <a:defRPr/>
      </a:pPr>
      <a:endParaRPr lang="zh-CN"/>
    </a:p>
  </c:txPr>
  <c:externalData r:id="rId2">
    <c:autoUpdate val="0"/>
  </c:externalData>
  <c:userShapes r:id="rId3"/>
</c:chartSpace>
</file>

<file path=ppt/drawings/_rels/vmlDrawing1.vml.rels><?xml version="1.0" encoding="UTF-8" standalone="yes"?>
<Relationships xmlns="http://schemas.openxmlformats.org/package/2006/relationships"><Relationship Id="rId1" Type="http://schemas.openxmlformats.org/officeDocument/2006/relationships/image" Target="../media/image9.png"/></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5.wmf"/><Relationship Id="rId1" Type="http://schemas.openxmlformats.org/officeDocument/2006/relationships/image" Target="../media/image9.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6.wmf"/></Relationships>
</file>

<file path=ppt/drawings/drawing1.xml><?xml version="1.0" encoding="utf-8"?>
<c:userShapes xmlns:c="http://schemas.openxmlformats.org/drawingml/2006/chart">
  <cdr:relSizeAnchor xmlns:cdr="http://schemas.openxmlformats.org/drawingml/2006/chartDrawing">
    <cdr:from>
      <cdr:x>0.74858</cdr:x>
      <cdr:y>0.70566</cdr:y>
    </cdr:from>
    <cdr:to>
      <cdr:x>0.98271</cdr:x>
      <cdr:y>0.80149</cdr:y>
    </cdr:to>
    <cdr:sp macro="" textlink="">
      <cdr:nvSpPr>
        <cdr:cNvPr id="2" name="文本框 1">
          <a:extLst xmlns:a="http://schemas.openxmlformats.org/drawingml/2006/main">
            <a:ext uri="{FF2B5EF4-FFF2-40B4-BE49-F238E27FC236}">
              <a16:creationId xmlns:a16="http://schemas.microsoft.com/office/drawing/2014/main" id="{71F05631-8797-47D7-A793-5B0458942280}"/>
            </a:ext>
          </a:extLst>
        </cdr:cNvPr>
        <cdr:cNvSpPr txBox="1"/>
      </cdr:nvSpPr>
      <cdr:spPr>
        <a:xfrm xmlns:a="http://schemas.openxmlformats.org/drawingml/2006/main">
          <a:off x="3732457" y="1807613"/>
          <a:ext cx="1167348" cy="245475"/>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zh-CN" altLang="en-US" sz="1200" b="1" i="0" dirty="0">
              <a:latin typeface="宋体" panose="02010600030101010101" pitchFamily="2" charset="-122"/>
              <a:ea typeface="宋体" panose="02010600030101010101" pitchFamily="2" charset="-122"/>
            </a:rPr>
            <a:t>磁感应强度</a:t>
          </a:r>
          <a:r>
            <a:rPr lang="en-US" altLang="zh-CN" sz="1200" b="1" i="0" dirty="0">
              <a:latin typeface="宋体" panose="02010600030101010101" pitchFamily="2" charset="-122"/>
              <a:ea typeface="宋体" panose="02010600030101010101" pitchFamily="2" charset="-122"/>
            </a:rPr>
            <a:t>/Gs</a:t>
          </a:r>
          <a:endParaRPr lang="zh-CN" altLang="en-US" sz="1200" b="1" i="0" dirty="0">
            <a:latin typeface="宋体" panose="02010600030101010101" pitchFamily="2" charset="-122"/>
            <a:ea typeface="宋体" panose="02010600030101010101" pitchFamily="2" charset="-122"/>
          </a:endParaRPr>
        </a:p>
      </cdr:txBody>
    </cdr:sp>
  </cdr:relSizeAnchor>
  <cdr:relSizeAnchor xmlns:cdr="http://schemas.openxmlformats.org/drawingml/2006/chartDrawing">
    <cdr:from>
      <cdr:x>0.38381</cdr:x>
      <cdr:y>0</cdr:y>
    </cdr:from>
    <cdr:to>
      <cdr:x>0.61339</cdr:x>
      <cdr:y>0.10943</cdr:y>
    </cdr:to>
    <cdr:sp macro="" textlink="">
      <cdr:nvSpPr>
        <cdr:cNvPr id="3" name="文本框 1">
          <a:extLst xmlns:a="http://schemas.openxmlformats.org/drawingml/2006/main">
            <a:ext uri="{FF2B5EF4-FFF2-40B4-BE49-F238E27FC236}">
              <a16:creationId xmlns:a16="http://schemas.microsoft.com/office/drawing/2014/main" id="{8ECF949C-14B9-4BF1-BF20-8C7325D510A7}"/>
            </a:ext>
          </a:extLst>
        </cdr:cNvPr>
        <cdr:cNvSpPr txBox="1"/>
      </cdr:nvSpPr>
      <cdr:spPr>
        <a:xfrm xmlns:a="http://schemas.openxmlformats.org/drawingml/2006/main">
          <a:off x="1413585" y="0"/>
          <a:ext cx="845518" cy="250166"/>
        </a:xfrm>
        <a:prstGeom xmlns:a="http://schemas.openxmlformats.org/drawingml/2006/main" prst="rect">
          <a:avLst/>
        </a:prstGeom>
        <a:noFill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txBody>
        <a:bodyPr xmlns:a="http://schemas.openxmlformats.org/drawingml/2006/main" wrap="none" rtlCol="0" anchor="t">
          <a:noAutofit/>
        </a:bodyPr>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r>
            <a:rPr lang="zh-CN" altLang="en-US" sz="1200" b="1" dirty="0">
              <a:solidFill>
                <a:schemeClr val="bg2"/>
              </a:solidFill>
              <a:latin typeface="宋体" panose="02010600030101010101" pitchFamily="2" charset="-122"/>
              <a:ea typeface="宋体" panose="02010600030101010101" pitchFamily="2" charset="-122"/>
            </a:rPr>
            <a:t>输出电压</a:t>
          </a:r>
          <a:r>
            <a:rPr lang="en-US" altLang="zh-CN" sz="1200" b="1" dirty="0">
              <a:solidFill>
                <a:schemeClr val="bg2"/>
              </a:solidFill>
              <a:latin typeface="宋体" panose="02010600030101010101" pitchFamily="2" charset="-122"/>
              <a:ea typeface="宋体" panose="02010600030101010101" pitchFamily="2" charset="-122"/>
            </a:rPr>
            <a:t>/mV</a:t>
          </a:r>
          <a:endParaRPr lang="zh-CN" altLang="en-US" sz="1200" b="1" dirty="0">
            <a:solidFill>
              <a:schemeClr val="bg2"/>
            </a:solidFill>
            <a:latin typeface="宋体" panose="02010600030101010101" pitchFamily="2" charset="-122"/>
            <a:ea typeface="宋体" panose="02010600030101010101" pitchFamily="2" charset="-122"/>
          </a:endParaRPr>
        </a:p>
      </cdr:txBody>
    </cdr:sp>
  </cdr:relSizeAnchor>
</c:userShape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wmf>
</file>

<file path=ppt/media/image16.wmf>
</file>

<file path=ppt/media/image17.png>
</file>

<file path=ppt/media/image18.png>
</file>

<file path=ppt/media/image19.png>
</file>

<file path=ppt/media/image2.png>
</file>

<file path=ppt/media/image20.jp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62513C-FA5E-49D3-B350-47220D57140A}"/>
              </a:ext>
            </a:extLst>
          </p:cNvPr>
          <p:cNvSpPr>
            <a:spLocks noGrp="1"/>
          </p:cNvSpPr>
          <p:nvPr>
            <p:ph type="ctrTitle"/>
          </p:nvPr>
        </p:nvSpPr>
        <p:spPr>
          <a:xfrm>
            <a:off x="1143000" y="1122363"/>
            <a:ext cx="6858000" cy="2387600"/>
          </a:xfrm>
        </p:spPr>
        <p:txBody>
          <a:bodyPr anchor="b"/>
          <a:lstStyle>
            <a:lvl1pPr algn="ctr">
              <a:defRPr sz="4500"/>
            </a:lvl1pPr>
          </a:lstStyle>
          <a:p>
            <a:r>
              <a:rPr lang="zh-CN" altLang="en-US"/>
              <a:t>单击此处编辑母版标题样式</a:t>
            </a:r>
          </a:p>
        </p:txBody>
      </p:sp>
      <p:sp>
        <p:nvSpPr>
          <p:cNvPr id="3" name="副标题 2">
            <a:extLst>
              <a:ext uri="{FF2B5EF4-FFF2-40B4-BE49-F238E27FC236}">
                <a16:creationId xmlns:a16="http://schemas.microsoft.com/office/drawing/2014/main" id="{37913F40-16A6-4C33-AFFA-D5D59E6529E2}"/>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DA0A5BD-7725-43A5-A334-CE58BE56330E}"/>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6A75885E-E43B-476A-BFCE-723330BF7884}"/>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1EA8AA6F-6828-4972-A690-5B0AA8865717}"/>
              </a:ext>
            </a:extLst>
          </p:cNvPr>
          <p:cNvSpPr>
            <a:spLocks noGrp="1"/>
          </p:cNvSpPr>
          <p:nvPr>
            <p:ph type="sldNum" sz="quarter" idx="12"/>
          </p:nvPr>
        </p:nvSpPr>
        <p:spPr/>
        <p:txBody>
          <a:bodyPr/>
          <a:lstStyle/>
          <a:p>
            <a:pPr>
              <a:defRPr/>
            </a:pPr>
            <a:fld id="{04ADC858-7CF3-4C9A-84A4-1A9E33FC5ED0}" type="slidenum">
              <a:rPr lang="en-US" altLang="zh-CN" smtClean="0"/>
              <a:pPr>
                <a:defRPr/>
              </a:pPr>
              <a:t>‹#›</a:t>
            </a:fld>
            <a:endParaRPr lang="en-US" altLang="zh-CN"/>
          </a:p>
        </p:txBody>
      </p:sp>
    </p:spTree>
    <p:extLst>
      <p:ext uri="{BB962C8B-B14F-4D97-AF65-F5344CB8AC3E}">
        <p14:creationId xmlns:p14="http://schemas.microsoft.com/office/powerpoint/2010/main" val="4211667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92B703-0F9C-4F8B-8560-072A5582C6C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F14F0B3-45F8-4C1C-BD39-18E633469F9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50795C3-B30F-430B-B1A1-F4E753D9746A}"/>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E9217AA7-089F-49B0-94EF-4B7A5CE85CD0}"/>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BE72A5AE-0D16-4022-9E0D-02B589A12B70}"/>
              </a:ext>
            </a:extLst>
          </p:cNvPr>
          <p:cNvSpPr>
            <a:spLocks noGrp="1"/>
          </p:cNvSpPr>
          <p:nvPr>
            <p:ph type="sldNum" sz="quarter" idx="12"/>
          </p:nvPr>
        </p:nvSpPr>
        <p:spPr/>
        <p:txBody>
          <a:bodyPr/>
          <a:lstStyle/>
          <a:p>
            <a:pPr>
              <a:defRPr/>
            </a:pPr>
            <a:fld id="{129B4716-ADC7-4BDE-BCAB-7CFF444B80BE}" type="slidenum">
              <a:rPr lang="en-US" altLang="zh-CN" smtClean="0"/>
              <a:pPr>
                <a:defRPr/>
              </a:pPr>
              <a:t>‹#›</a:t>
            </a:fld>
            <a:endParaRPr lang="en-US" altLang="zh-CN"/>
          </a:p>
        </p:txBody>
      </p:sp>
    </p:spTree>
    <p:extLst>
      <p:ext uri="{BB962C8B-B14F-4D97-AF65-F5344CB8AC3E}">
        <p14:creationId xmlns:p14="http://schemas.microsoft.com/office/powerpoint/2010/main" val="3786916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2CB7D4D-1121-40C8-AAC6-4EF0078E537C}"/>
              </a:ext>
            </a:extLst>
          </p:cNvPr>
          <p:cNvSpPr>
            <a:spLocks noGrp="1"/>
          </p:cNvSpPr>
          <p:nvPr>
            <p:ph type="title" orient="vert"/>
          </p:nvPr>
        </p:nvSpPr>
        <p:spPr>
          <a:xfrm>
            <a:off x="6543675" y="365125"/>
            <a:ext cx="1971675"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8626D3C-E452-478D-9022-B9366BC7982F}"/>
              </a:ext>
            </a:extLst>
          </p:cNvPr>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865919B-800F-4080-88F0-A568E11E7D34}"/>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7870486B-4BB7-482F-82B2-B40A6BAC1678}"/>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1CE8F92C-AF13-46B9-9713-A9BDD6A62C3B}"/>
              </a:ext>
            </a:extLst>
          </p:cNvPr>
          <p:cNvSpPr>
            <a:spLocks noGrp="1"/>
          </p:cNvSpPr>
          <p:nvPr>
            <p:ph type="sldNum" sz="quarter" idx="12"/>
          </p:nvPr>
        </p:nvSpPr>
        <p:spPr/>
        <p:txBody>
          <a:bodyPr/>
          <a:lstStyle/>
          <a:p>
            <a:pPr>
              <a:defRPr/>
            </a:pPr>
            <a:fld id="{8FAB3365-6740-4B2A-A48B-1C914E39CA93}" type="slidenum">
              <a:rPr lang="en-US" altLang="zh-CN" smtClean="0"/>
              <a:pPr>
                <a:defRPr/>
              </a:pPr>
              <a:t>‹#›</a:t>
            </a:fld>
            <a:endParaRPr lang="en-US" altLang="zh-CN"/>
          </a:p>
        </p:txBody>
      </p:sp>
    </p:spTree>
    <p:extLst>
      <p:ext uri="{BB962C8B-B14F-4D97-AF65-F5344CB8AC3E}">
        <p14:creationId xmlns:p14="http://schemas.microsoft.com/office/powerpoint/2010/main" val="3618283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2D4E2B-6B34-43CD-BF77-9F5E62323FD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CE4176C-455D-41A3-8A40-CE350FA02F3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10446D5-C1C2-4456-8BE7-15E7CA559ADC}"/>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30931FB4-EEE3-4AF1-8977-73207F303A3E}"/>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8BFE3065-1398-497B-8CCF-FBBF01E15D56}"/>
              </a:ext>
            </a:extLst>
          </p:cNvPr>
          <p:cNvSpPr>
            <a:spLocks noGrp="1"/>
          </p:cNvSpPr>
          <p:nvPr>
            <p:ph type="sldNum" sz="quarter" idx="12"/>
          </p:nvPr>
        </p:nvSpPr>
        <p:spPr/>
        <p:txBody>
          <a:bodyPr/>
          <a:lstStyle/>
          <a:p>
            <a:pPr>
              <a:defRPr/>
            </a:pPr>
            <a:fld id="{C17A1B53-A345-4559-8E55-75D7050F8665}" type="slidenum">
              <a:rPr lang="en-US" altLang="zh-CN" smtClean="0"/>
              <a:pPr>
                <a:defRPr/>
              </a:pPr>
              <a:t>‹#›</a:t>
            </a:fld>
            <a:endParaRPr lang="en-US" altLang="zh-CN"/>
          </a:p>
        </p:txBody>
      </p:sp>
    </p:spTree>
    <p:extLst>
      <p:ext uri="{BB962C8B-B14F-4D97-AF65-F5344CB8AC3E}">
        <p14:creationId xmlns:p14="http://schemas.microsoft.com/office/powerpoint/2010/main" val="1166637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ECA924-9C59-4E5D-A424-646D15501BA5}"/>
              </a:ext>
            </a:extLst>
          </p:cNvPr>
          <p:cNvSpPr>
            <a:spLocks noGrp="1"/>
          </p:cNvSpPr>
          <p:nvPr>
            <p:ph type="title"/>
          </p:nvPr>
        </p:nvSpPr>
        <p:spPr>
          <a:xfrm>
            <a:off x="623888" y="1709739"/>
            <a:ext cx="7886700" cy="2852737"/>
          </a:xfrm>
        </p:spPr>
        <p:txBody>
          <a:bodyPr anchor="b"/>
          <a:lstStyle>
            <a:lvl1pPr>
              <a:defRPr sz="4500"/>
            </a:lvl1pPr>
          </a:lstStyle>
          <a:p>
            <a:r>
              <a:rPr lang="zh-CN" altLang="en-US"/>
              <a:t>单击此处编辑母版标题样式</a:t>
            </a:r>
          </a:p>
        </p:txBody>
      </p:sp>
      <p:sp>
        <p:nvSpPr>
          <p:cNvPr id="3" name="文本占位符 2">
            <a:extLst>
              <a:ext uri="{FF2B5EF4-FFF2-40B4-BE49-F238E27FC236}">
                <a16:creationId xmlns:a16="http://schemas.microsoft.com/office/drawing/2014/main" id="{DD1D70C1-4976-4471-964A-D6C6B6ACE3DA}"/>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99EEF05A-0B09-4363-A750-53D74C5C6BCF}"/>
              </a:ext>
            </a:extLst>
          </p:cNvPr>
          <p:cNvSpPr>
            <a:spLocks noGrp="1"/>
          </p:cNvSpPr>
          <p:nvPr>
            <p:ph type="dt" sz="half" idx="10"/>
          </p:nvPr>
        </p:nvSpPr>
        <p:spPr/>
        <p:txBody>
          <a:bodyPr/>
          <a:lstStyle/>
          <a:p>
            <a:pPr>
              <a:defRPr/>
            </a:pPr>
            <a:endParaRPr lang="en-US" altLang="zh-CN"/>
          </a:p>
        </p:txBody>
      </p:sp>
      <p:sp>
        <p:nvSpPr>
          <p:cNvPr id="5" name="页脚占位符 4">
            <a:extLst>
              <a:ext uri="{FF2B5EF4-FFF2-40B4-BE49-F238E27FC236}">
                <a16:creationId xmlns:a16="http://schemas.microsoft.com/office/drawing/2014/main" id="{573E67C1-20D7-413D-8CE1-9C27E093AE5A}"/>
              </a:ext>
            </a:extLst>
          </p:cNvPr>
          <p:cNvSpPr>
            <a:spLocks noGrp="1"/>
          </p:cNvSpPr>
          <p:nvPr>
            <p:ph type="ftr" sz="quarter" idx="11"/>
          </p:nvPr>
        </p:nvSpPr>
        <p:spPr/>
        <p:txBody>
          <a:bodyPr/>
          <a:lstStyle/>
          <a:p>
            <a:pPr>
              <a:defRPr/>
            </a:pPr>
            <a:endParaRPr lang="en-US" altLang="zh-CN"/>
          </a:p>
        </p:txBody>
      </p:sp>
      <p:sp>
        <p:nvSpPr>
          <p:cNvPr id="6" name="灯片编号占位符 5">
            <a:extLst>
              <a:ext uri="{FF2B5EF4-FFF2-40B4-BE49-F238E27FC236}">
                <a16:creationId xmlns:a16="http://schemas.microsoft.com/office/drawing/2014/main" id="{D9216672-2D2A-40DC-A3E6-5FFE4400FD15}"/>
              </a:ext>
            </a:extLst>
          </p:cNvPr>
          <p:cNvSpPr>
            <a:spLocks noGrp="1"/>
          </p:cNvSpPr>
          <p:nvPr>
            <p:ph type="sldNum" sz="quarter" idx="12"/>
          </p:nvPr>
        </p:nvSpPr>
        <p:spPr/>
        <p:txBody>
          <a:bodyPr/>
          <a:lstStyle/>
          <a:p>
            <a:pPr>
              <a:defRPr/>
            </a:pPr>
            <a:fld id="{1C8B9ACF-C420-4093-A16E-87132684457B}" type="slidenum">
              <a:rPr lang="en-US" altLang="zh-CN" smtClean="0"/>
              <a:pPr>
                <a:defRPr/>
              </a:pPr>
              <a:t>‹#›</a:t>
            </a:fld>
            <a:endParaRPr lang="en-US" altLang="zh-CN"/>
          </a:p>
        </p:txBody>
      </p:sp>
    </p:spTree>
    <p:extLst>
      <p:ext uri="{BB962C8B-B14F-4D97-AF65-F5344CB8AC3E}">
        <p14:creationId xmlns:p14="http://schemas.microsoft.com/office/powerpoint/2010/main" val="4060573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3F5D1A-4F66-4F12-9C3B-C2AD27F2BFA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72FDABC-FAA0-4B0A-AD54-D30F060B6E0A}"/>
              </a:ext>
            </a:extLst>
          </p:cNvPr>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4918468-7DCA-40C9-8F7B-CCFC3C41DB22}"/>
              </a:ext>
            </a:extLst>
          </p:cNvPr>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6AECBE9-86FE-464D-B81B-17012C0DB8DE}"/>
              </a:ext>
            </a:extLst>
          </p:cNvPr>
          <p:cNvSpPr>
            <a:spLocks noGrp="1"/>
          </p:cNvSpPr>
          <p:nvPr>
            <p:ph type="dt" sz="half" idx="10"/>
          </p:nvPr>
        </p:nvSpPr>
        <p:spPr/>
        <p:txBody>
          <a:bodyPr/>
          <a:lstStyle/>
          <a:p>
            <a:pPr>
              <a:defRPr/>
            </a:pPr>
            <a:endParaRPr lang="en-US" altLang="zh-CN"/>
          </a:p>
        </p:txBody>
      </p:sp>
      <p:sp>
        <p:nvSpPr>
          <p:cNvPr id="6" name="页脚占位符 5">
            <a:extLst>
              <a:ext uri="{FF2B5EF4-FFF2-40B4-BE49-F238E27FC236}">
                <a16:creationId xmlns:a16="http://schemas.microsoft.com/office/drawing/2014/main" id="{524F583C-AD4F-46BE-842C-F526A9FBF56C}"/>
              </a:ext>
            </a:extLst>
          </p:cNvPr>
          <p:cNvSpPr>
            <a:spLocks noGrp="1"/>
          </p:cNvSpPr>
          <p:nvPr>
            <p:ph type="ftr" sz="quarter" idx="11"/>
          </p:nvPr>
        </p:nvSpPr>
        <p:spPr/>
        <p:txBody>
          <a:bodyPr/>
          <a:lstStyle/>
          <a:p>
            <a:pPr>
              <a:defRPr/>
            </a:pPr>
            <a:endParaRPr lang="en-US" altLang="zh-CN"/>
          </a:p>
        </p:txBody>
      </p:sp>
      <p:sp>
        <p:nvSpPr>
          <p:cNvPr id="7" name="灯片编号占位符 6">
            <a:extLst>
              <a:ext uri="{FF2B5EF4-FFF2-40B4-BE49-F238E27FC236}">
                <a16:creationId xmlns:a16="http://schemas.microsoft.com/office/drawing/2014/main" id="{910052F8-16C3-4A9C-B673-F8D122680918}"/>
              </a:ext>
            </a:extLst>
          </p:cNvPr>
          <p:cNvSpPr>
            <a:spLocks noGrp="1"/>
          </p:cNvSpPr>
          <p:nvPr>
            <p:ph type="sldNum" sz="quarter" idx="12"/>
          </p:nvPr>
        </p:nvSpPr>
        <p:spPr/>
        <p:txBody>
          <a:bodyPr/>
          <a:lstStyle/>
          <a:p>
            <a:pPr>
              <a:defRPr/>
            </a:pPr>
            <a:fld id="{610815C3-881F-4A75-A074-7CD9578DAFC0}" type="slidenum">
              <a:rPr lang="en-US" altLang="zh-CN" smtClean="0"/>
              <a:pPr>
                <a:defRPr/>
              </a:pPr>
              <a:t>‹#›</a:t>
            </a:fld>
            <a:endParaRPr lang="en-US" altLang="zh-CN"/>
          </a:p>
        </p:txBody>
      </p:sp>
    </p:spTree>
    <p:extLst>
      <p:ext uri="{BB962C8B-B14F-4D97-AF65-F5344CB8AC3E}">
        <p14:creationId xmlns:p14="http://schemas.microsoft.com/office/powerpoint/2010/main" val="2626831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5627E4-FB86-4711-922E-2692DDFC7967}"/>
              </a:ext>
            </a:extLst>
          </p:cNvPr>
          <p:cNvSpPr>
            <a:spLocks noGrp="1"/>
          </p:cNvSpPr>
          <p:nvPr>
            <p:ph type="title"/>
          </p:nvPr>
        </p:nvSpPr>
        <p:spPr>
          <a:xfrm>
            <a:off x="629841" y="365126"/>
            <a:ext cx="78867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744473E-8736-441A-A7F5-860C57B3FA5F}"/>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8F5BB246-6CB6-4968-8B36-38900B504E91}"/>
              </a:ext>
            </a:extLst>
          </p:cNvPr>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55D9CCB-288C-4313-AD02-AF9BE836649F}"/>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1C086403-FB30-4472-84CD-4EA78F1E8CC3}"/>
              </a:ext>
            </a:extLst>
          </p:cNvPr>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7FCA406-693A-4547-97C9-9E4C5A425D0A}"/>
              </a:ext>
            </a:extLst>
          </p:cNvPr>
          <p:cNvSpPr>
            <a:spLocks noGrp="1"/>
          </p:cNvSpPr>
          <p:nvPr>
            <p:ph type="dt" sz="half" idx="10"/>
          </p:nvPr>
        </p:nvSpPr>
        <p:spPr/>
        <p:txBody>
          <a:bodyPr/>
          <a:lstStyle/>
          <a:p>
            <a:pPr>
              <a:defRPr/>
            </a:pPr>
            <a:endParaRPr lang="en-US" altLang="zh-CN"/>
          </a:p>
        </p:txBody>
      </p:sp>
      <p:sp>
        <p:nvSpPr>
          <p:cNvPr id="8" name="页脚占位符 7">
            <a:extLst>
              <a:ext uri="{FF2B5EF4-FFF2-40B4-BE49-F238E27FC236}">
                <a16:creationId xmlns:a16="http://schemas.microsoft.com/office/drawing/2014/main" id="{104A5358-7C5D-43FA-86D3-AB35E8BCF938}"/>
              </a:ext>
            </a:extLst>
          </p:cNvPr>
          <p:cNvSpPr>
            <a:spLocks noGrp="1"/>
          </p:cNvSpPr>
          <p:nvPr>
            <p:ph type="ftr" sz="quarter" idx="11"/>
          </p:nvPr>
        </p:nvSpPr>
        <p:spPr/>
        <p:txBody>
          <a:bodyPr/>
          <a:lstStyle/>
          <a:p>
            <a:pPr>
              <a:defRPr/>
            </a:pPr>
            <a:endParaRPr lang="en-US" altLang="zh-CN"/>
          </a:p>
        </p:txBody>
      </p:sp>
      <p:sp>
        <p:nvSpPr>
          <p:cNvPr id="9" name="灯片编号占位符 8">
            <a:extLst>
              <a:ext uri="{FF2B5EF4-FFF2-40B4-BE49-F238E27FC236}">
                <a16:creationId xmlns:a16="http://schemas.microsoft.com/office/drawing/2014/main" id="{DC939584-AE1F-45DD-8954-E69C28D25D60}"/>
              </a:ext>
            </a:extLst>
          </p:cNvPr>
          <p:cNvSpPr>
            <a:spLocks noGrp="1"/>
          </p:cNvSpPr>
          <p:nvPr>
            <p:ph type="sldNum" sz="quarter" idx="12"/>
          </p:nvPr>
        </p:nvSpPr>
        <p:spPr/>
        <p:txBody>
          <a:bodyPr/>
          <a:lstStyle/>
          <a:p>
            <a:pPr>
              <a:defRPr/>
            </a:pPr>
            <a:fld id="{D2ABA6AE-2DF7-490A-AE1F-1688B9F8D887}" type="slidenum">
              <a:rPr lang="en-US" altLang="zh-CN" smtClean="0"/>
              <a:pPr>
                <a:defRPr/>
              </a:pPr>
              <a:t>‹#›</a:t>
            </a:fld>
            <a:endParaRPr lang="en-US" altLang="zh-CN"/>
          </a:p>
        </p:txBody>
      </p:sp>
    </p:spTree>
    <p:extLst>
      <p:ext uri="{BB962C8B-B14F-4D97-AF65-F5344CB8AC3E}">
        <p14:creationId xmlns:p14="http://schemas.microsoft.com/office/powerpoint/2010/main" val="652404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3BCBC0-66FD-4393-BDE2-48C88677ED4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3A9355F-4F34-46B1-9D3E-BD4F87B09996}"/>
              </a:ext>
            </a:extLst>
          </p:cNvPr>
          <p:cNvSpPr>
            <a:spLocks noGrp="1"/>
          </p:cNvSpPr>
          <p:nvPr>
            <p:ph type="dt" sz="half" idx="10"/>
          </p:nvPr>
        </p:nvSpPr>
        <p:spPr/>
        <p:txBody>
          <a:bodyPr/>
          <a:lstStyle/>
          <a:p>
            <a:pPr>
              <a:defRPr/>
            </a:pPr>
            <a:endParaRPr lang="en-US" altLang="zh-CN"/>
          </a:p>
        </p:txBody>
      </p:sp>
      <p:sp>
        <p:nvSpPr>
          <p:cNvPr id="4" name="页脚占位符 3">
            <a:extLst>
              <a:ext uri="{FF2B5EF4-FFF2-40B4-BE49-F238E27FC236}">
                <a16:creationId xmlns:a16="http://schemas.microsoft.com/office/drawing/2014/main" id="{0CAB054F-61BA-4BEE-8796-2B60F5392606}"/>
              </a:ext>
            </a:extLst>
          </p:cNvPr>
          <p:cNvSpPr>
            <a:spLocks noGrp="1"/>
          </p:cNvSpPr>
          <p:nvPr>
            <p:ph type="ftr" sz="quarter" idx="11"/>
          </p:nvPr>
        </p:nvSpPr>
        <p:spPr/>
        <p:txBody>
          <a:bodyPr/>
          <a:lstStyle/>
          <a:p>
            <a:pPr>
              <a:defRPr/>
            </a:pPr>
            <a:endParaRPr lang="en-US" altLang="zh-CN"/>
          </a:p>
        </p:txBody>
      </p:sp>
      <p:sp>
        <p:nvSpPr>
          <p:cNvPr id="5" name="灯片编号占位符 4">
            <a:extLst>
              <a:ext uri="{FF2B5EF4-FFF2-40B4-BE49-F238E27FC236}">
                <a16:creationId xmlns:a16="http://schemas.microsoft.com/office/drawing/2014/main" id="{B4BF48E3-74D4-46AE-8231-EB4B7DEAB892}"/>
              </a:ext>
            </a:extLst>
          </p:cNvPr>
          <p:cNvSpPr>
            <a:spLocks noGrp="1"/>
          </p:cNvSpPr>
          <p:nvPr>
            <p:ph type="sldNum" sz="quarter" idx="12"/>
          </p:nvPr>
        </p:nvSpPr>
        <p:spPr/>
        <p:txBody>
          <a:bodyPr/>
          <a:lstStyle/>
          <a:p>
            <a:pPr>
              <a:defRPr/>
            </a:pPr>
            <a:fld id="{8F329975-CCA5-4150-ADEE-F8D7583A8FD4}" type="slidenum">
              <a:rPr lang="en-US" altLang="zh-CN" smtClean="0"/>
              <a:pPr>
                <a:defRPr/>
              </a:pPr>
              <a:t>‹#›</a:t>
            </a:fld>
            <a:endParaRPr lang="en-US" altLang="zh-CN"/>
          </a:p>
        </p:txBody>
      </p:sp>
    </p:spTree>
    <p:extLst>
      <p:ext uri="{BB962C8B-B14F-4D97-AF65-F5344CB8AC3E}">
        <p14:creationId xmlns:p14="http://schemas.microsoft.com/office/powerpoint/2010/main" val="915286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084B70F-F841-4E46-8ED5-224EBC62B6BC}"/>
              </a:ext>
            </a:extLst>
          </p:cNvPr>
          <p:cNvSpPr>
            <a:spLocks noGrp="1"/>
          </p:cNvSpPr>
          <p:nvPr>
            <p:ph type="dt" sz="half" idx="10"/>
          </p:nvPr>
        </p:nvSpPr>
        <p:spPr/>
        <p:txBody>
          <a:bodyPr/>
          <a:lstStyle/>
          <a:p>
            <a:pPr>
              <a:defRPr/>
            </a:pPr>
            <a:endParaRPr lang="en-US" altLang="zh-CN"/>
          </a:p>
        </p:txBody>
      </p:sp>
      <p:sp>
        <p:nvSpPr>
          <p:cNvPr id="3" name="页脚占位符 2">
            <a:extLst>
              <a:ext uri="{FF2B5EF4-FFF2-40B4-BE49-F238E27FC236}">
                <a16:creationId xmlns:a16="http://schemas.microsoft.com/office/drawing/2014/main" id="{DEEC0E14-C544-4221-8643-9A7A1F4383DD}"/>
              </a:ext>
            </a:extLst>
          </p:cNvPr>
          <p:cNvSpPr>
            <a:spLocks noGrp="1"/>
          </p:cNvSpPr>
          <p:nvPr>
            <p:ph type="ftr" sz="quarter" idx="11"/>
          </p:nvPr>
        </p:nvSpPr>
        <p:spPr/>
        <p:txBody>
          <a:bodyPr/>
          <a:lstStyle/>
          <a:p>
            <a:pPr>
              <a:defRPr/>
            </a:pPr>
            <a:endParaRPr lang="en-US" altLang="zh-CN"/>
          </a:p>
        </p:txBody>
      </p:sp>
      <p:sp>
        <p:nvSpPr>
          <p:cNvPr id="4" name="灯片编号占位符 3">
            <a:extLst>
              <a:ext uri="{FF2B5EF4-FFF2-40B4-BE49-F238E27FC236}">
                <a16:creationId xmlns:a16="http://schemas.microsoft.com/office/drawing/2014/main" id="{2B528A2E-103D-4F00-84C8-5A72108B9668}"/>
              </a:ext>
            </a:extLst>
          </p:cNvPr>
          <p:cNvSpPr>
            <a:spLocks noGrp="1"/>
          </p:cNvSpPr>
          <p:nvPr>
            <p:ph type="sldNum" sz="quarter" idx="12"/>
          </p:nvPr>
        </p:nvSpPr>
        <p:spPr/>
        <p:txBody>
          <a:bodyPr/>
          <a:lstStyle/>
          <a:p>
            <a:pPr>
              <a:defRPr/>
            </a:pPr>
            <a:fld id="{C431B086-6B55-47A0-B588-90E2C0D24C10}" type="slidenum">
              <a:rPr lang="en-US" altLang="zh-CN" smtClean="0"/>
              <a:pPr>
                <a:defRPr/>
              </a:pPr>
              <a:t>‹#›</a:t>
            </a:fld>
            <a:endParaRPr lang="en-US" altLang="zh-CN"/>
          </a:p>
        </p:txBody>
      </p:sp>
    </p:spTree>
    <p:extLst>
      <p:ext uri="{BB962C8B-B14F-4D97-AF65-F5344CB8AC3E}">
        <p14:creationId xmlns:p14="http://schemas.microsoft.com/office/powerpoint/2010/main" val="3606210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D0451C-3B27-40FB-AD80-64EA1CDF60FB}"/>
              </a:ext>
            </a:extLst>
          </p:cNvPr>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p>
        </p:txBody>
      </p:sp>
      <p:sp>
        <p:nvSpPr>
          <p:cNvPr id="3" name="内容占位符 2">
            <a:extLst>
              <a:ext uri="{FF2B5EF4-FFF2-40B4-BE49-F238E27FC236}">
                <a16:creationId xmlns:a16="http://schemas.microsoft.com/office/drawing/2014/main" id="{82BB2B36-8549-4100-B0CD-FEA5F87ED31F}"/>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38EA5C8-4428-4DF8-BA61-BDBE05F588BA}"/>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358BA2D-EC5B-459F-86C8-39881CC42AAE}"/>
              </a:ext>
            </a:extLst>
          </p:cNvPr>
          <p:cNvSpPr>
            <a:spLocks noGrp="1"/>
          </p:cNvSpPr>
          <p:nvPr>
            <p:ph type="dt" sz="half" idx="10"/>
          </p:nvPr>
        </p:nvSpPr>
        <p:spPr/>
        <p:txBody>
          <a:bodyPr/>
          <a:lstStyle/>
          <a:p>
            <a:pPr>
              <a:defRPr/>
            </a:pPr>
            <a:endParaRPr lang="en-US" altLang="zh-CN"/>
          </a:p>
        </p:txBody>
      </p:sp>
      <p:sp>
        <p:nvSpPr>
          <p:cNvPr id="6" name="页脚占位符 5">
            <a:extLst>
              <a:ext uri="{FF2B5EF4-FFF2-40B4-BE49-F238E27FC236}">
                <a16:creationId xmlns:a16="http://schemas.microsoft.com/office/drawing/2014/main" id="{8763212C-29E8-493E-A397-F457FD6319F8}"/>
              </a:ext>
            </a:extLst>
          </p:cNvPr>
          <p:cNvSpPr>
            <a:spLocks noGrp="1"/>
          </p:cNvSpPr>
          <p:nvPr>
            <p:ph type="ftr" sz="quarter" idx="11"/>
          </p:nvPr>
        </p:nvSpPr>
        <p:spPr/>
        <p:txBody>
          <a:bodyPr/>
          <a:lstStyle/>
          <a:p>
            <a:pPr>
              <a:defRPr/>
            </a:pPr>
            <a:endParaRPr lang="en-US" altLang="zh-CN"/>
          </a:p>
        </p:txBody>
      </p:sp>
      <p:sp>
        <p:nvSpPr>
          <p:cNvPr id="7" name="灯片编号占位符 6">
            <a:extLst>
              <a:ext uri="{FF2B5EF4-FFF2-40B4-BE49-F238E27FC236}">
                <a16:creationId xmlns:a16="http://schemas.microsoft.com/office/drawing/2014/main" id="{4B094A96-F3B7-4BF9-91A6-FC6B7E427DA0}"/>
              </a:ext>
            </a:extLst>
          </p:cNvPr>
          <p:cNvSpPr>
            <a:spLocks noGrp="1"/>
          </p:cNvSpPr>
          <p:nvPr>
            <p:ph type="sldNum" sz="quarter" idx="12"/>
          </p:nvPr>
        </p:nvSpPr>
        <p:spPr/>
        <p:txBody>
          <a:bodyPr/>
          <a:lstStyle/>
          <a:p>
            <a:pPr>
              <a:defRPr/>
            </a:pPr>
            <a:fld id="{4174BA01-BE86-4A26-8CEF-8F228732474E}" type="slidenum">
              <a:rPr lang="en-US" altLang="zh-CN" smtClean="0"/>
              <a:pPr>
                <a:defRPr/>
              </a:pPr>
              <a:t>‹#›</a:t>
            </a:fld>
            <a:endParaRPr lang="en-US" altLang="zh-CN"/>
          </a:p>
        </p:txBody>
      </p:sp>
    </p:spTree>
    <p:extLst>
      <p:ext uri="{BB962C8B-B14F-4D97-AF65-F5344CB8AC3E}">
        <p14:creationId xmlns:p14="http://schemas.microsoft.com/office/powerpoint/2010/main" val="358236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A600FF-67CF-4577-A839-7300595F6B4C}"/>
              </a:ext>
            </a:extLst>
          </p:cNvPr>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p>
        </p:txBody>
      </p:sp>
      <p:sp>
        <p:nvSpPr>
          <p:cNvPr id="3" name="图片占位符 2">
            <a:extLst>
              <a:ext uri="{FF2B5EF4-FFF2-40B4-BE49-F238E27FC236}">
                <a16:creationId xmlns:a16="http://schemas.microsoft.com/office/drawing/2014/main" id="{97C3F511-6E55-45BC-BA9E-F09D542D51D4}"/>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a:extLst>
              <a:ext uri="{FF2B5EF4-FFF2-40B4-BE49-F238E27FC236}">
                <a16:creationId xmlns:a16="http://schemas.microsoft.com/office/drawing/2014/main" id="{C30CF13A-8714-4EDE-B8AC-DC505AA0FD0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1220CDF-88EA-43C7-BC8D-B41D0A1E7B37}"/>
              </a:ext>
            </a:extLst>
          </p:cNvPr>
          <p:cNvSpPr>
            <a:spLocks noGrp="1"/>
          </p:cNvSpPr>
          <p:nvPr>
            <p:ph type="dt" sz="half" idx="10"/>
          </p:nvPr>
        </p:nvSpPr>
        <p:spPr/>
        <p:txBody>
          <a:bodyPr/>
          <a:lstStyle/>
          <a:p>
            <a:pPr>
              <a:defRPr/>
            </a:pPr>
            <a:endParaRPr lang="en-US" altLang="zh-CN"/>
          </a:p>
        </p:txBody>
      </p:sp>
      <p:sp>
        <p:nvSpPr>
          <p:cNvPr id="6" name="页脚占位符 5">
            <a:extLst>
              <a:ext uri="{FF2B5EF4-FFF2-40B4-BE49-F238E27FC236}">
                <a16:creationId xmlns:a16="http://schemas.microsoft.com/office/drawing/2014/main" id="{6A968CF2-B241-44B5-9DB2-AB11A9DF4449}"/>
              </a:ext>
            </a:extLst>
          </p:cNvPr>
          <p:cNvSpPr>
            <a:spLocks noGrp="1"/>
          </p:cNvSpPr>
          <p:nvPr>
            <p:ph type="ftr" sz="quarter" idx="11"/>
          </p:nvPr>
        </p:nvSpPr>
        <p:spPr/>
        <p:txBody>
          <a:bodyPr/>
          <a:lstStyle/>
          <a:p>
            <a:pPr>
              <a:defRPr/>
            </a:pPr>
            <a:endParaRPr lang="en-US" altLang="zh-CN"/>
          </a:p>
        </p:txBody>
      </p:sp>
      <p:sp>
        <p:nvSpPr>
          <p:cNvPr id="7" name="灯片编号占位符 6">
            <a:extLst>
              <a:ext uri="{FF2B5EF4-FFF2-40B4-BE49-F238E27FC236}">
                <a16:creationId xmlns:a16="http://schemas.microsoft.com/office/drawing/2014/main" id="{AF406307-D901-4814-88D4-C0ABAD342ABF}"/>
              </a:ext>
            </a:extLst>
          </p:cNvPr>
          <p:cNvSpPr>
            <a:spLocks noGrp="1"/>
          </p:cNvSpPr>
          <p:nvPr>
            <p:ph type="sldNum" sz="quarter" idx="12"/>
          </p:nvPr>
        </p:nvSpPr>
        <p:spPr/>
        <p:txBody>
          <a:bodyPr/>
          <a:lstStyle/>
          <a:p>
            <a:pPr>
              <a:defRPr/>
            </a:pPr>
            <a:fld id="{D4B905F5-3C23-4FDF-9F1F-7E7F905AAF0C}" type="slidenum">
              <a:rPr lang="en-US" altLang="zh-CN" smtClean="0"/>
              <a:pPr>
                <a:defRPr/>
              </a:pPr>
              <a:t>‹#›</a:t>
            </a:fld>
            <a:endParaRPr lang="en-US" altLang="zh-CN"/>
          </a:p>
        </p:txBody>
      </p:sp>
    </p:spTree>
    <p:extLst>
      <p:ext uri="{BB962C8B-B14F-4D97-AF65-F5344CB8AC3E}">
        <p14:creationId xmlns:p14="http://schemas.microsoft.com/office/powerpoint/2010/main" val="3178218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33E8425-2B1F-466F-8A2F-6CB203BA8540}"/>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699A3DE-4DA4-4462-B377-894BCE0E78C5}"/>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7F9CD9-84F9-4DF2-B18C-61F1186D606C}"/>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en-US" altLang="zh-CN"/>
          </a:p>
        </p:txBody>
      </p:sp>
      <p:sp>
        <p:nvSpPr>
          <p:cNvPr id="5" name="页脚占位符 4">
            <a:extLst>
              <a:ext uri="{FF2B5EF4-FFF2-40B4-BE49-F238E27FC236}">
                <a16:creationId xmlns:a16="http://schemas.microsoft.com/office/drawing/2014/main" id="{F5F44F35-1885-492A-989D-8056A169D559}"/>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US" altLang="zh-CN"/>
          </a:p>
        </p:txBody>
      </p:sp>
      <p:sp>
        <p:nvSpPr>
          <p:cNvPr id="6" name="灯片编号占位符 5">
            <a:extLst>
              <a:ext uri="{FF2B5EF4-FFF2-40B4-BE49-F238E27FC236}">
                <a16:creationId xmlns:a16="http://schemas.microsoft.com/office/drawing/2014/main" id="{FB1ECD57-5E77-4FAD-A2E8-54C97DACEC8A}"/>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8FAB3365-6740-4B2A-A48B-1C914E39CA93}" type="slidenum">
              <a:rPr lang="en-US" altLang="zh-CN" smtClean="0"/>
              <a:pPr>
                <a:defRPr/>
              </a:pPr>
              <a:t>‹#›</a:t>
            </a:fld>
            <a:endParaRPr lang="en-US" altLang="zh-CN"/>
          </a:p>
        </p:txBody>
      </p:sp>
    </p:spTree>
    <p:extLst>
      <p:ext uri="{BB962C8B-B14F-4D97-AF65-F5344CB8AC3E}">
        <p14:creationId xmlns:p14="http://schemas.microsoft.com/office/powerpoint/2010/main" val="3145305312"/>
      </p:ext>
    </p:extLst>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oleObject" Target="../embeddings/oleObject1.bin"/></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15.wmf"/><Relationship Id="rId5" Type="http://schemas.openxmlformats.org/officeDocument/2006/relationships/oleObject" Target="../embeddings/oleObject4.bin"/><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16.wmf"/></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20.jp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19.png"/><Relationship Id="rId5" Type="http://schemas.microsoft.com/office/2007/relationships/hdphoto" Target="../media/hdphoto2.wdp"/><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 Box 4">
            <a:extLst>
              <a:ext uri="{FF2B5EF4-FFF2-40B4-BE49-F238E27FC236}">
                <a16:creationId xmlns:a16="http://schemas.microsoft.com/office/drawing/2014/main" id="{905F9D17-D5D2-441F-97DE-E92E23C851B1}"/>
              </a:ext>
            </a:extLst>
          </p:cNvPr>
          <p:cNvSpPr txBox="1">
            <a:spLocks noChangeArrowheads="1"/>
          </p:cNvSpPr>
          <p:nvPr/>
        </p:nvSpPr>
        <p:spPr bwMode="auto">
          <a:xfrm>
            <a:off x="1371600" y="2505670"/>
            <a:ext cx="69342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accent2"/>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accent2"/>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50000"/>
              </a:spcBef>
              <a:buClrTx/>
              <a:buSzTx/>
              <a:buFontTx/>
              <a:buNone/>
            </a:pPr>
            <a:r>
              <a:rPr lang="zh-CN" altLang="en-US" sz="5400" b="1" kern="100" dirty="0">
                <a:solidFill>
                  <a:srgbClr val="0000FF"/>
                </a:solidFill>
                <a:effectLst/>
                <a:latin typeface="华文中宋" panose="02010600040101010101" pitchFamily="2" charset="-122"/>
                <a:ea typeface="华文中宋" panose="02010600040101010101" pitchFamily="2" charset="-122"/>
                <a:cs typeface="Segoe UI" panose="020B0502040204020203" pitchFamily="34" charset="0"/>
              </a:rPr>
              <a:t>巨磁电阻效应及应用</a:t>
            </a:r>
            <a:endParaRPr lang="zh-CN" altLang="en-US" sz="5400" dirty="0">
              <a:solidFill>
                <a:srgbClr val="0000FF"/>
              </a:solidFill>
              <a:latin typeface="华文中宋" panose="02010600040101010101" pitchFamily="2" charset="-122"/>
              <a:ea typeface="华文中宋" panose="0201060004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1">
            <a:extLst>
              <a:ext uri="{FF2B5EF4-FFF2-40B4-BE49-F238E27FC236}">
                <a16:creationId xmlns:a16="http://schemas.microsoft.com/office/drawing/2014/main" id="{2B4600A5-13CE-4C95-BA64-D16BA1F580A6}"/>
              </a:ext>
            </a:extLst>
          </p:cNvPr>
          <p:cNvSpPr>
            <a:spLocks noChangeArrowheads="1"/>
          </p:cNvSpPr>
          <p:nvPr/>
        </p:nvSpPr>
        <p:spPr bwMode="auto">
          <a:xfrm>
            <a:off x="29564" y="152400"/>
            <a:ext cx="317428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accent2"/>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accent2"/>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2800" b="1" dirty="0">
                <a:solidFill>
                  <a:srgbClr val="FF0000"/>
                </a:solidFill>
                <a:latin typeface="华文中宋" panose="02010600040101010101" pitchFamily="2" charset="-122"/>
                <a:ea typeface="华文中宋" panose="02010600040101010101" pitchFamily="2" charset="-122"/>
              </a:rPr>
              <a:t>一、实验原理</a:t>
            </a:r>
          </a:p>
        </p:txBody>
      </p:sp>
      <p:sp>
        <p:nvSpPr>
          <p:cNvPr id="44" name="文本框 43">
            <a:extLst>
              <a:ext uri="{FF2B5EF4-FFF2-40B4-BE49-F238E27FC236}">
                <a16:creationId xmlns:a16="http://schemas.microsoft.com/office/drawing/2014/main" id="{98D528A3-97DE-4D8C-BFA5-7196152BA072}"/>
              </a:ext>
            </a:extLst>
          </p:cNvPr>
          <p:cNvSpPr txBox="1"/>
          <p:nvPr/>
        </p:nvSpPr>
        <p:spPr>
          <a:xfrm>
            <a:off x="114600" y="533400"/>
            <a:ext cx="3089249" cy="656846"/>
          </a:xfrm>
          <a:prstGeom prst="rect">
            <a:avLst/>
          </a:prstGeom>
          <a:noFill/>
        </p:spPr>
        <p:txBody>
          <a:bodyPr wrap="square">
            <a:spAutoFit/>
          </a:bodyPr>
          <a:lstStyle/>
          <a:p>
            <a:pPr algn="just">
              <a:lnSpc>
                <a:spcPct val="150000"/>
              </a:lnSpc>
            </a:pPr>
            <a:r>
              <a:rPr lang="en-US" altLang="zh-CN" sz="2800" b="1" kern="100" dirty="0">
                <a:solidFill>
                  <a:srgbClr val="0000FF"/>
                </a:solidFill>
                <a:effectLst/>
                <a:latin typeface="华文中宋" panose="02010600040101010101" pitchFamily="2" charset="-122"/>
                <a:ea typeface="华文中宋" panose="02010600040101010101" pitchFamily="2" charset="-122"/>
              </a:rPr>
              <a:t>1. </a:t>
            </a:r>
            <a:r>
              <a:rPr lang="zh-CN" altLang="zh-CN" sz="2800" b="1" kern="100" dirty="0">
                <a:solidFill>
                  <a:srgbClr val="0000FF"/>
                </a:solidFill>
                <a:effectLst/>
                <a:latin typeface="华文中宋" panose="02010600040101010101" pitchFamily="2" charset="-122"/>
                <a:ea typeface="华文中宋" panose="02010600040101010101" pitchFamily="2" charset="-122"/>
              </a:rPr>
              <a:t>巨磁电阻效应</a:t>
            </a:r>
            <a:endParaRPr lang="zh-CN" altLang="zh-CN" sz="2800" kern="100" dirty="0">
              <a:solidFill>
                <a:srgbClr val="0000FF"/>
              </a:solidFill>
              <a:effectLst/>
              <a:latin typeface="华文中宋" panose="02010600040101010101" pitchFamily="2" charset="-122"/>
              <a:ea typeface="华文中宋" panose="02010600040101010101" pitchFamily="2" charset="-122"/>
            </a:endParaRPr>
          </a:p>
        </p:txBody>
      </p:sp>
      <p:sp>
        <p:nvSpPr>
          <p:cNvPr id="45" name="文本框 44">
            <a:extLst>
              <a:ext uri="{FF2B5EF4-FFF2-40B4-BE49-F238E27FC236}">
                <a16:creationId xmlns:a16="http://schemas.microsoft.com/office/drawing/2014/main" id="{800A5BBB-1F76-4D51-B318-70A7A67D46DB}"/>
              </a:ext>
            </a:extLst>
          </p:cNvPr>
          <p:cNvSpPr txBox="1"/>
          <p:nvPr/>
        </p:nvSpPr>
        <p:spPr>
          <a:xfrm>
            <a:off x="151176" y="1295400"/>
            <a:ext cx="5479443" cy="1200329"/>
          </a:xfrm>
          <a:prstGeom prst="rect">
            <a:avLst/>
          </a:prstGeom>
          <a:noFill/>
        </p:spPr>
        <p:txBody>
          <a:bodyPr wrap="square">
            <a:spAutoFit/>
          </a:bodyPr>
          <a:lstStyle/>
          <a:p>
            <a:r>
              <a:rPr lang="zh-CN" altLang="en-US" sz="2400" dirty="0">
                <a:latin typeface="华文中宋" panose="02010600040101010101" pitchFamily="2" charset="-122"/>
                <a:ea typeface="华文中宋" panose="02010600040101010101" pitchFamily="2" charset="-122"/>
              </a:rPr>
              <a:t>巨磁电阻效应是指磁性材料的电阻率在有外磁场作用时较之无外磁场作用时存在巨大变化的现象。</a:t>
            </a:r>
          </a:p>
        </p:txBody>
      </p:sp>
      <p:pic>
        <p:nvPicPr>
          <p:cNvPr id="46" name="图片 45">
            <a:extLst>
              <a:ext uri="{FF2B5EF4-FFF2-40B4-BE49-F238E27FC236}">
                <a16:creationId xmlns:a16="http://schemas.microsoft.com/office/drawing/2014/main" id="{9E3ABF93-7BA6-4E48-B08D-E7FC170A0655}"/>
              </a:ext>
            </a:extLst>
          </p:cNvPr>
          <p:cNvPicPr>
            <a:picLocks noChangeAspect="1"/>
          </p:cNvPicPr>
          <p:nvPr/>
        </p:nvPicPr>
        <p:blipFill>
          <a:blip r:embed="rId2"/>
          <a:stretch>
            <a:fillRect/>
          </a:stretch>
        </p:blipFill>
        <p:spPr>
          <a:xfrm>
            <a:off x="5972495" y="381000"/>
            <a:ext cx="2561905" cy="2180952"/>
          </a:xfrm>
          <a:prstGeom prst="rect">
            <a:avLst/>
          </a:prstGeom>
        </p:spPr>
      </p:pic>
      <p:sp>
        <p:nvSpPr>
          <p:cNvPr id="47" name="文本框 46">
            <a:extLst>
              <a:ext uri="{FF2B5EF4-FFF2-40B4-BE49-F238E27FC236}">
                <a16:creationId xmlns:a16="http://schemas.microsoft.com/office/drawing/2014/main" id="{596A12D2-E280-408B-8EB3-1F6219222096}"/>
              </a:ext>
            </a:extLst>
          </p:cNvPr>
          <p:cNvSpPr txBox="1"/>
          <p:nvPr/>
        </p:nvSpPr>
        <p:spPr>
          <a:xfrm>
            <a:off x="152400" y="2457271"/>
            <a:ext cx="5626516" cy="1200329"/>
          </a:xfrm>
          <a:prstGeom prst="rect">
            <a:avLst/>
          </a:prstGeom>
          <a:noFill/>
        </p:spPr>
        <p:txBody>
          <a:bodyPr wrap="square">
            <a:spAutoFit/>
          </a:bodyPr>
          <a:lstStyle/>
          <a:p>
            <a:r>
              <a:rPr lang="zh-CN" altLang="en-US" sz="2400" dirty="0">
                <a:latin typeface="华文中宋" panose="02010600040101010101" pitchFamily="2" charset="-122"/>
                <a:ea typeface="华文中宋" panose="02010600040101010101" pitchFamily="2" charset="-122"/>
              </a:rPr>
              <a:t>这一效应在由铁磁材料和非铁磁材料交替沉积而成的多层膜结构中，可以观察到。</a:t>
            </a:r>
          </a:p>
        </p:txBody>
      </p:sp>
      <p:sp>
        <p:nvSpPr>
          <p:cNvPr id="7" name="文本框 6">
            <a:extLst>
              <a:ext uri="{FF2B5EF4-FFF2-40B4-BE49-F238E27FC236}">
                <a16:creationId xmlns:a16="http://schemas.microsoft.com/office/drawing/2014/main" id="{54D95EDE-1643-448E-A6EC-283042E88FE4}"/>
              </a:ext>
            </a:extLst>
          </p:cNvPr>
          <p:cNvSpPr txBox="1"/>
          <p:nvPr/>
        </p:nvSpPr>
        <p:spPr>
          <a:xfrm>
            <a:off x="76200" y="3591580"/>
            <a:ext cx="4133858" cy="523220"/>
          </a:xfrm>
          <a:prstGeom prst="rect">
            <a:avLst/>
          </a:prstGeom>
          <a:noFill/>
        </p:spPr>
        <p:txBody>
          <a:bodyPr wrap="square">
            <a:spAutoFit/>
          </a:bodyPr>
          <a:lstStyle/>
          <a:p>
            <a:r>
              <a:rPr lang="en-US" altLang="zh-CN" sz="2800" b="1" kern="100"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2. </a:t>
            </a:r>
            <a:r>
              <a:rPr lang="zh-CN" altLang="zh-CN" sz="2800" b="1" kern="100"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巨磁电阻</a:t>
            </a:r>
            <a:r>
              <a:rPr lang="zh-CN" altLang="en-US" sz="2800" b="1" kern="100"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传感器</a:t>
            </a:r>
            <a:endParaRPr lang="zh-CN" altLang="en-US" sz="2800" dirty="0">
              <a:solidFill>
                <a:srgbClr val="0000FF"/>
              </a:solidFill>
              <a:latin typeface="华文中宋" panose="02010600040101010101" pitchFamily="2" charset="-122"/>
              <a:ea typeface="华文中宋" panose="02010600040101010101" pitchFamily="2" charset="-122"/>
            </a:endParaRPr>
          </a:p>
        </p:txBody>
      </p:sp>
      <p:sp>
        <p:nvSpPr>
          <p:cNvPr id="8" name="文本框 7">
            <a:extLst>
              <a:ext uri="{FF2B5EF4-FFF2-40B4-BE49-F238E27FC236}">
                <a16:creationId xmlns:a16="http://schemas.microsoft.com/office/drawing/2014/main" id="{75627F95-4544-436A-96DB-357B6C7C1BC4}"/>
              </a:ext>
            </a:extLst>
          </p:cNvPr>
          <p:cNvSpPr txBox="1"/>
          <p:nvPr/>
        </p:nvSpPr>
        <p:spPr>
          <a:xfrm>
            <a:off x="152399" y="3962400"/>
            <a:ext cx="5478219" cy="1200329"/>
          </a:xfrm>
          <a:prstGeom prst="rect">
            <a:avLst/>
          </a:prstGeom>
          <a:noFill/>
        </p:spPr>
        <p:txBody>
          <a:bodyPr wrap="square">
            <a:spAutoFit/>
          </a:bodyPr>
          <a:lstStyle/>
          <a:p>
            <a:r>
              <a:rPr lang="zh-CN" altLang="zh-CN" sz="2400" b="1" kern="100" dirty="0">
                <a:effectLst/>
                <a:latin typeface="Times New Roman" panose="02020603050405020304" pitchFamily="18" charset="0"/>
                <a:ea typeface="宋体" panose="02010600030101010101" pitchFamily="2" charset="-122"/>
                <a:cs typeface="Times New Roman" panose="02020603050405020304" pitchFamily="18" charset="0"/>
              </a:rPr>
              <a:t>处在电桥对角位置的两个电阻覆盖一层高导磁率的材料，以屏蔽外磁场对它们的影响</a:t>
            </a:r>
            <a:r>
              <a:rPr lang="zh-CN" altLang="en-US" sz="2400" b="1"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en-US" sz="2400" b="1" dirty="0"/>
          </a:p>
        </p:txBody>
      </p:sp>
      <p:pic>
        <p:nvPicPr>
          <p:cNvPr id="9" name="图片 8">
            <a:extLst>
              <a:ext uri="{FF2B5EF4-FFF2-40B4-BE49-F238E27FC236}">
                <a16:creationId xmlns:a16="http://schemas.microsoft.com/office/drawing/2014/main" id="{531B525B-9B16-4979-A3F5-E0DA48EA9F5A}"/>
              </a:ext>
            </a:extLst>
          </p:cNvPr>
          <p:cNvPicPr>
            <a:picLocks noChangeAspect="1"/>
          </p:cNvPicPr>
          <p:nvPr/>
        </p:nvPicPr>
        <p:blipFill>
          <a:blip r:embed="rId3"/>
          <a:stretch>
            <a:fillRect/>
          </a:stretch>
        </p:blipFill>
        <p:spPr>
          <a:xfrm>
            <a:off x="6069939" y="2590800"/>
            <a:ext cx="2540661" cy="2472684"/>
          </a:xfrm>
          <a:prstGeom prst="rect">
            <a:avLst/>
          </a:prstGeom>
        </p:spPr>
      </p:pic>
      <p:pic>
        <p:nvPicPr>
          <p:cNvPr id="10" name="图片 9">
            <a:extLst>
              <a:ext uri="{FF2B5EF4-FFF2-40B4-BE49-F238E27FC236}">
                <a16:creationId xmlns:a16="http://schemas.microsoft.com/office/drawing/2014/main" id="{AC24FC96-2D77-4E74-8AED-5E161F2A57E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746703" y="5010150"/>
            <a:ext cx="4152900" cy="1771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2">
            <a:extLst>
              <a:ext uri="{FF2B5EF4-FFF2-40B4-BE49-F238E27FC236}">
                <a16:creationId xmlns:a16="http://schemas.microsoft.com/office/drawing/2014/main" id="{EA098B03-752A-4869-ACBB-FBAE3AC6198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88024" y="1411288"/>
            <a:ext cx="3024336" cy="1922008"/>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15">
            <a:extLst>
              <a:ext uri="{FF2B5EF4-FFF2-40B4-BE49-F238E27FC236}">
                <a16:creationId xmlns:a16="http://schemas.microsoft.com/office/drawing/2014/main" id="{FBFD1BFC-4992-4C70-B69A-F95B1B578D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1394296"/>
            <a:ext cx="3034750" cy="1922008"/>
          </a:xfrm>
          <a:prstGeom prst="rect">
            <a:avLst/>
          </a:prstGeom>
          <a:noFill/>
          <a:extLst>
            <a:ext uri="{909E8E84-426E-40DD-AFC4-6F175D3DCCD1}">
              <a14:hiddenFill xmlns:a14="http://schemas.microsoft.com/office/drawing/2010/main">
                <a:solidFill>
                  <a:srgbClr val="FFFFFF"/>
                </a:solidFill>
              </a14:hiddenFill>
            </a:ext>
          </a:extLst>
        </p:spPr>
      </p:pic>
      <p:sp>
        <p:nvSpPr>
          <p:cNvPr id="5" name="标题 11">
            <a:extLst>
              <a:ext uri="{FF2B5EF4-FFF2-40B4-BE49-F238E27FC236}">
                <a16:creationId xmlns:a16="http://schemas.microsoft.com/office/drawing/2014/main" id="{718E6288-672B-4FD9-89A3-A47DC4A87C7B}"/>
              </a:ext>
            </a:extLst>
          </p:cNvPr>
          <p:cNvSpPr txBox="1">
            <a:spLocks/>
          </p:cNvSpPr>
          <p:nvPr/>
        </p:nvSpPr>
        <p:spPr>
          <a:xfrm>
            <a:off x="-100039" y="342900"/>
            <a:ext cx="2919439" cy="647700"/>
          </a:xfrm>
          <a:prstGeom prst="rect">
            <a:avLst/>
          </a:prstGeom>
        </p:spPr>
        <p:txBody>
          <a:bodyPr>
            <a:noAutofit/>
          </a:bodyPr>
          <a:lstStyle>
            <a:lvl1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mj-lt"/>
                <a:ea typeface="+mj-ea"/>
                <a:cs typeface="+mj-cs"/>
              </a:defRPr>
            </a:lvl1pPr>
            <a:lvl2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2pPr>
            <a:lvl3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3pPr>
            <a:lvl4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4pPr>
            <a:lvl5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5pPr>
            <a:lvl6pPr marL="4572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6pPr>
            <a:lvl7pPr marL="9144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7pPr>
            <a:lvl8pPr marL="13716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8pPr>
            <a:lvl9pPr marL="18288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ea typeface="宋体" pitchFamily="2" charset="-122"/>
              </a:defRPr>
            </a:lvl9pPr>
          </a:lstStyle>
          <a:p>
            <a:r>
              <a:rPr lang="zh-CN" altLang="en-US" sz="2800" kern="0" dirty="0">
                <a:solidFill>
                  <a:srgbClr val="FF0000"/>
                </a:solidFill>
                <a:effectLst/>
                <a:latin typeface="华文中宋" panose="02010600040101010101" pitchFamily="2" charset="-122"/>
                <a:ea typeface="华文中宋" panose="02010600040101010101" pitchFamily="2" charset="-122"/>
                <a:cs typeface="Times New Roman" panose="02020603050405020304" pitchFamily="18" charset="0"/>
              </a:rPr>
              <a:t>二、</a:t>
            </a:r>
            <a:r>
              <a:rPr lang="zh-CN" altLang="zh-CN" sz="2800" kern="0" dirty="0">
                <a:solidFill>
                  <a:srgbClr val="FF0000"/>
                </a:solidFill>
                <a:effectLst/>
                <a:latin typeface="华文中宋" panose="02010600040101010101" pitchFamily="2" charset="-122"/>
                <a:ea typeface="华文中宋" panose="02010600040101010101" pitchFamily="2" charset="-122"/>
                <a:cs typeface="Times New Roman" panose="02020603050405020304" pitchFamily="18" charset="0"/>
              </a:rPr>
              <a:t>实验</a:t>
            </a:r>
            <a:r>
              <a:rPr lang="zh-CN" altLang="en-US" sz="2800" kern="0" dirty="0">
                <a:solidFill>
                  <a:srgbClr val="FF0000"/>
                </a:solidFill>
                <a:effectLst/>
                <a:latin typeface="华文中宋" panose="02010600040101010101" pitchFamily="2" charset="-122"/>
                <a:ea typeface="华文中宋" panose="02010600040101010101" pitchFamily="2" charset="-122"/>
                <a:cs typeface="Times New Roman" panose="02020603050405020304" pitchFamily="18" charset="0"/>
              </a:rPr>
              <a:t>仪器</a:t>
            </a:r>
            <a:endParaRPr lang="zh-CN" altLang="en-US" sz="2800" kern="0" dirty="0">
              <a:solidFill>
                <a:srgbClr val="FF0000"/>
              </a:solidFill>
              <a:latin typeface="华文中宋" panose="02010600040101010101" pitchFamily="2" charset="-122"/>
              <a:ea typeface="华文中宋" panose="02010600040101010101" pitchFamily="2" charset="-122"/>
            </a:endParaRPr>
          </a:p>
        </p:txBody>
      </p:sp>
      <p:sp>
        <p:nvSpPr>
          <p:cNvPr id="6" name="文本框 5">
            <a:extLst>
              <a:ext uri="{FF2B5EF4-FFF2-40B4-BE49-F238E27FC236}">
                <a16:creationId xmlns:a16="http://schemas.microsoft.com/office/drawing/2014/main" id="{1E00AA81-41CF-4EA4-BC7D-653427F5AF05}"/>
              </a:ext>
            </a:extLst>
          </p:cNvPr>
          <p:cNvSpPr txBox="1"/>
          <p:nvPr/>
        </p:nvSpPr>
        <p:spPr>
          <a:xfrm>
            <a:off x="5256076" y="3348629"/>
            <a:ext cx="2306514" cy="400110"/>
          </a:xfrm>
          <a:prstGeom prst="rect">
            <a:avLst/>
          </a:prstGeom>
          <a:noFill/>
        </p:spPr>
        <p:txBody>
          <a:bodyPr wrap="square">
            <a:spAutoFit/>
          </a:bodyPr>
          <a:lstStyle/>
          <a:p>
            <a:r>
              <a:rPr kumimoji="0" lang="zh-CN" altLang="en-US" sz="2000" b="1" i="0" u="none" strike="noStrike" cap="none" normalizeH="0" baseline="0" dirty="0">
                <a:ln>
                  <a:noFill/>
                </a:ln>
                <a:solidFill>
                  <a:schemeClr val="tx1"/>
                </a:solidFill>
                <a:effectLst/>
                <a:latin typeface="华文中宋" panose="02010600040101010101" pitchFamily="2" charset="-122"/>
                <a:cs typeface="Times New Roman" panose="02020603050405020304" pitchFamily="18" charset="0"/>
              </a:rPr>
              <a:t>多功能物理测试仪 </a:t>
            </a:r>
            <a:endParaRPr lang="zh-CN" altLang="en-US" sz="2000" b="1" dirty="0">
              <a:latin typeface="华文中宋" panose="02010600040101010101" pitchFamily="2" charset="-122"/>
            </a:endParaRPr>
          </a:p>
        </p:txBody>
      </p:sp>
      <p:sp>
        <p:nvSpPr>
          <p:cNvPr id="7" name="文本框 6">
            <a:extLst>
              <a:ext uri="{FF2B5EF4-FFF2-40B4-BE49-F238E27FC236}">
                <a16:creationId xmlns:a16="http://schemas.microsoft.com/office/drawing/2014/main" id="{FCE28B6E-7C46-4B6D-B743-F174A7FB0004}"/>
              </a:ext>
            </a:extLst>
          </p:cNvPr>
          <p:cNvSpPr txBox="1"/>
          <p:nvPr/>
        </p:nvSpPr>
        <p:spPr>
          <a:xfrm>
            <a:off x="1581410" y="3253348"/>
            <a:ext cx="1544403" cy="400110"/>
          </a:xfrm>
          <a:prstGeom prst="rect">
            <a:avLst/>
          </a:prstGeom>
          <a:noFill/>
        </p:spPr>
        <p:txBody>
          <a:bodyPr wrap="square">
            <a:spAutoFit/>
          </a:bodyPr>
          <a:lstStyle/>
          <a:p>
            <a:pPr marL="0" marR="0" lvl="0" algn="l" defTabSz="914400" rtl="0" eaLnBrk="0" fontAlgn="base" latinLnBrk="0" hangingPunct="0">
              <a:lnSpc>
                <a:spcPct val="100000"/>
              </a:lnSpc>
              <a:spcBef>
                <a:spcPct val="0"/>
              </a:spcBef>
              <a:spcAft>
                <a:spcPct val="0"/>
              </a:spcAft>
              <a:buClrTx/>
              <a:buSzTx/>
              <a:buFontTx/>
              <a:buNone/>
              <a:tabLst/>
            </a:pPr>
            <a:r>
              <a:rPr kumimoji="0" lang="zh-CN" altLang="en-US" sz="2000" b="1" i="0" u="none" strike="noStrike" cap="none" normalizeH="0" baseline="0" dirty="0">
                <a:ln>
                  <a:noFill/>
                </a:ln>
                <a:solidFill>
                  <a:schemeClr val="tx1"/>
                </a:solidFill>
                <a:effectLst/>
                <a:latin typeface="华文中宋" panose="02010600040101010101" pitchFamily="2" charset="-122"/>
                <a:cs typeface="Times New Roman" panose="02020603050405020304" pitchFamily="18" charset="0"/>
              </a:rPr>
              <a:t>实验电源</a:t>
            </a:r>
            <a:endParaRPr kumimoji="0" lang="zh-CN" altLang="en-US" sz="2000" b="1" i="0" u="none" strike="noStrike" cap="none" normalizeH="0" baseline="0" dirty="0">
              <a:ln>
                <a:noFill/>
              </a:ln>
              <a:solidFill>
                <a:schemeClr val="tx1"/>
              </a:solidFill>
              <a:effectLst/>
              <a:latin typeface="华文中宋" panose="02010600040101010101" pitchFamily="2" charset="-122"/>
            </a:endParaRPr>
          </a:p>
        </p:txBody>
      </p:sp>
      <p:pic>
        <p:nvPicPr>
          <p:cNvPr id="8" name="图片 7">
            <a:extLst>
              <a:ext uri="{FF2B5EF4-FFF2-40B4-BE49-F238E27FC236}">
                <a16:creationId xmlns:a16="http://schemas.microsoft.com/office/drawing/2014/main" id="{4E0F9A79-AB27-45DE-97EB-EF9AFB700383}"/>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9533" y="3634972"/>
            <a:ext cx="4392488" cy="2048515"/>
          </a:xfrm>
          <a:prstGeom prst="rect">
            <a:avLst/>
          </a:prstGeom>
          <a:noFill/>
        </p:spPr>
      </p:pic>
      <p:sp>
        <p:nvSpPr>
          <p:cNvPr id="9" name="文本框 8">
            <a:extLst>
              <a:ext uri="{FF2B5EF4-FFF2-40B4-BE49-F238E27FC236}">
                <a16:creationId xmlns:a16="http://schemas.microsoft.com/office/drawing/2014/main" id="{E64A35D2-6F77-46B4-837B-A70D6064E61E}"/>
              </a:ext>
            </a:extLst>
          </p:cNvPr>
          <p:cNvSpPr txBox="1"/>
          <p:nvPr/>
        </p:nvSpPr>
        <p:spPr>
          <a:xfrm>
            <a:off x="304800" y="5650468"/>
            <a:ext cx="4804191" cy="400110"/>
          </a:xfrm>
          <a:prstGeom prst="rect">
            <a:avLst/>
          </a:prstGeom>
          <a:noFill/>
        </p:spPr>
        <p:txBody>
          <a:bodyPr wrap="square">
            <a:spAutoFit/>
          </a:bodyPr>
          <a:lstStyle/>
          <a:p>
            <a:r>
              <a:rPr lang="zh-CN" altLang="zh-CN" sz="2000" b="1" kern="100" dirty="0">
                <a:effectLst/>
                <a:latin typeface="华文中宋" panose="02010600040101010101" pitchFamily="2" charset="-122"/>
              </a:rPr>
              <a:t> </a:t>
            </a:r>
            <a:r>
              <a:rPr lang="en-US" altLang="zh-CN" sz="2000" b="1" kern="100" dirty="0">
                <a:effectLst/>
                <a:latin typeface="华文中宋" panose="02010600040101010101" pitchFamily="2" charset="-122"/>
              </a:rPr>
              <a:t>GMR</a:t>
            </a:r>
            <a:r>
              <a:rPr lang="zh-CN" altLang="zh-CN" sz="2000" b="1" kern="100" dirty="0">
                <a:effectLst/>
                <a:latin typeface="华文中宋" panose="02010600040101010101" pitchFamily="2" charset="-122"/>
                <a:cs typeface="Times New Roman" panose="02020603050405020304" pitchFamily="18" charset="0"/>
              </a:rPr>
              <a:t>磁传感器</a:t>
            </a:r>
            <a:r>
              <a:rPr lang="zh-CN" altLang="en-US" sz="2000" b="1" kern="100" dirty="0">
                <a:latin typeface="华文中宋" panose="02010600040101010101" pitchFamily="2" charset="-122"/>
                <a:cs typeface="Times New Roman" panose="02020603050405020304" pitchFamily="18" charset="0"/>
              </a:rPr>
              <a:t>和</a:t>
            </a:r>
            <a:r>
              <a:rPr lang="zh-CN" altLang="zh-CN" sz="2000" b="1" kern="100" dirty="0">
                <a:effectLst/>
                <a:latin typeface="华文中宋" panose="02010600040101010101" pitchFamily="2" charset="-122"/>
                <a:cs typeface="Times New Roman" panose="02020603050405020304" pitchFamily="18" charset="0"/>
              </a:rPr>
              <a:t>磁传感器扩展板</a:t>
            </a:r>
            <a:endParaRPr lang="zh-CN" altLang="en-US" sz="2000" b="1" dirty="0">
              <a:latin typeface="华文中宋" panose="02010600040101010101" pitchFamily="2" charset="-122"/>
            </a:endParaRPr>
          </a:p>
        </p:txBody>
      </p:sp>
      <p:pic>
        <p:nvPicPr>
          <p:cNvPr id="10" name="图片 10">
            <a:extLst>
              <a:ext uri="{FF2B5EF4-FFF2-40B4-BE49-F238E27FC236}">
                <a16:creationId xmlns:a16="http://schemas.microsoft.com/office/drawing/2014/main" id="{AB137A62-72EA-4E3F-8F91-BEECAF357B6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30896" y="3861934"/>
            <a:ext cx="1642461" cy="1380284"/>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1">
            <a:extLst>
              <a:ext uri="{FF2B5EF4-FFF2-40B4-BE49-F238E27FC236}">
                <a16:creationId xmlns:a16="http://schemas.microsoft.com/office/drawing/2014/main" id="{40BF40E3-AC5F-42AB-AD85-A9E00466BA54}"/>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878893" y="3885871"/>
            <a:ext cx="1578269" cy="1330697"/>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a:extLst>
              <a:ext uri="{FF2B5EF4-FFF2-40B4-BE49-F238E27FC236}">
                <a16:creationId xmlns:a16="http://schemas.microsoft.com/office/drawing/2014/main" id="{64D901A1-B95A-43C7-AAA4-5C3151B5537E}"/>
              </a:ext>
            </a:extLst>
          </p:cNvPr>
          <p:cNvSpPr txBox="1"/>
          <p:nvPr/>
        </p:nvSpPr>
        <p:spPr>
          <a:xfrm>
            <a:off x="4800600" y="5543490"/>
            <a:ext cx="3868379" cy="400110"/>
          </a:xfrm>
          <a:prstGeom prst="rect">
            <a:avLst/>
          </a:prstGeom>
          <a:noFill/>
        </p:spPr>
        <p:txBody>
          <a:bodyPr wrap="square">
            <a:spAutoFit/>
          </a:bodyPr>
          <a:lstStyle/>
          <a:p>
            <a:r>
              <a:rPr lang="zh-CN" altLang="zh-CN" sz="2000" kern="100" dirty="0">
                <a:effectLst/>
                <a:latin typeface="华文中宋" panose="02010600040101010101" pitchFamily="2" charset="-122"/>
                <a:ea typeface="华文中宋" panose="02010600040101010101" pitchFamily="2" charset="-122"/>
                <a:cs typeface="Times New Roman" panose="02020603050405020304" pitchFamily="18" charset="0"/>
              </a:rPr>
              <a:t>电压测量适配器与电流测量适配</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179534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ED34ABB-9DEE-4D69-84DD-85044E3FE32D}"/>
              </a:ext>
            </a:extLst>
          </p:cNvPr>
          <p:cNvPicPr/>
          <p:nvPr/>
        </p:nvPicPr>
        <p:blipFill>
          <a:blip r:embed="rId3"/>
          <a:stretch>
            <a:fillRect/>
          </a:stretch>
        </p:blipFill>
        <p:spPr>
          <a:xfrm>
            <a:off x="806768" y="502568"/>
            <a:ext cx="3524696" cy="2088232"/>
          </a:xfrm>
          <a:prstGeom prst="rect">
            <a:avLst/>
          </a:prstGeom>
        </p:spPr>
      </p:pic>
      <p:graphicFrame>
        <p:nvGraphicFramePr>
          <p:cNvPr id="3" name="对象 2">
            <a:extLst>
              <a:ext uri="{FF2B5EF4-FFF2-40B4-BE49-F238E27FC236}">
                <a16:creationId xmlns:a16="http://schemas.microsoft.com/office/drawing/2014/main" id="{B8C5EDB6-3B96-4A42-A45F-138D032FF0E1}"/>
              </a:ext>
            </a:extLst>
          </p:cNvPr>
          <p:cNvGraphicFramePr>
            <a:graphicFrameLocks noChangeAspect="1"/>
          </p:cNvGraphicFramePr>
          <p:nvPr>
            <p:extLst>
              <p:ext uri="{D42A27DB-BD31-4B8C-83A1-F6EECF244321}">
                <p14:modId xmlns:p14="http://schemas.microsoft.com/office/powerpoint/2010/main" val="3358154615"/>
              </p:ext>
            </p:extLst>
          </p:nvPr>
        </p:nvGraphicFramePr>
        <p:xfrm>
          <a:off x="5638800" y="1149717"/>
          <a:ext cx="2808312" cy="3486830"/>
        </p:xfrm>
        <a:graphic>
          <a:graphicData uri="http://schemas.openxmlformats.org/presentationml/2006/ole">
            <mc:AlternateContent xmlns:mc="http://schemas.openxmlformats.org/markup-compatibility/2006">
              <mc:Choice xmlns:v="urn:schemas-microsoft-com:vml" Requires="v">
                <p:oleObj spid="_x0000_s56334" name="BMP 图像" r:id="rId4" imgW="3390476" imgH="4191585" progId="Paint.Picture">
                  <p:embed/>
                </p:oleObj>
              </mc:Choice>
              <mc:Fallback>
                <p:oleObj name="BMP 图像" r:id="rId4" imgW="3390476" imgH="4191585" progId="Paint.Picture">
                  <p:embed/>
                  <p:pic>
                    <p:nvPicPr>
                      <p:cNvPr id="5" name="对象 4">
                        <a:extLst>
                          <a:ext uri="{FF2B5EF4-FFF2-40B4-BE49-F238E27FC236}">
                            <a16:creationId xmlns:a16="http://schemas.microsoft.com/office/drawing/2014/main" id="{CF815785-1D3D-479B-AA4C-B6604F76C75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38800" y="1149717"/>
                        <a:ext cx="2808312" cy="3486830"/>
                      </a:xfrm>
                      <a:prstGeom prst="rect">
                        <a:avLst/>
                      </a:prstGeom>
                      <a:noFill/>
                    </p:spPr>
                  </p:pic>
                </p:oleObj>
              </mc:Fallback>
            </mc:AlternateContent>
          </a:graphicData>
        </a:graphic>
      </p:graphicFrame>
      <p:pic>
        <p:nvPicPr>
          <p:cNvPr id="4" name="图片 3">
            <a:extLst>
              <a:ext uri="{FF2B5EF4-FFF2-40B4-BE49-F238E27FC236}">
                <a16:creationId xmlns:a16="http://schemas.microsoft.com/office/drawing/2014/main" id="{AE70DE9B-219C-43C8-9758-02FDC8FD878E}"/>
              </a:ext>
            </a:extLst>
          </p:cNvPr>
          <p:cNvPicPr/>
          <p:nvPr/>
        </p:nvPicPr>
        <p:blipFill>
          <a:blip r:embed="rId6"/>
          <a:stretch>
            <a:fillRect/>
          </a:stretch>
        </p:blipFill>
        <p:spPr>
          <a:xfrm>
            <a:off x="806768" y="3401568"/>
            <a:ext cx="4321175" cy="1863090"/>
          </a:xfrm>
          <a:prstGeom prst="rect">
            <a:avLst/>
          </a:prstGeom>
        </p:spPr>
      </p:pic>
      <p:sp>
        <p:nvSpPr>
          <p:cNvPr id="5" name="文本框 4">
            <a:extLst>
              <a:ext uri="{FF2B5EF4-FFF2-40B4-BE49-F238E27FC236}">
                <a16:creationId xmlns:a16="http://schemas.microsoft.com/office/drawing/2014/main" id="{88DE836E-4892-43AC-99C2-5396C5C4561B}"/>
              </a:ext>
            </a:extLst>
          </p:cNvPr>
          <p:cNvSpPr txBox="1"/>
          <p:nvPr/>
        </p:nvSpPr>
        <p:spPr>
          <a:xfrm>
            <a:off x="1981200" y="2510135"/>
            <a:ext cx="1107996" cy="461665"/>
          </a:xfrm>
          <a:prstGeom prst="rect">
            <a:avLst/>
          </a:prstGeom>
          <a:noFill/>
        </p:spPr>
        <p:txBody>
          <a:bodyPr wrap="none" rtlCol="0">
            <a:spAutoFit/>
          </a:bodyPr>
          <a:lstStyle/>
          <a:p>
            <a:r>
              <a:rPr lang="zh-CN" altLang="en-US" sz="2400" b="1" dirty="0">
                <a:latin typeface="华文中宋" panose="02010600040101010101" pitchFamily="2" charset="-122"/>
                <a:ea typeface="华文中宋" panose="02010600040101010101" pitchFamily="2" charset="-122"/>
              </a:rPr>
              <a:t>螺线管</a:t>
            </a:r>
          </a:p>
        </p:txBody>
      </p:sp>
      <p:sp>
        <p:nvSpPr>
          <p:cNvPr id="6" name="文本框 5">
            <a:extLst>
              <a:ext uri="{FF2B5EF4-FFF2-40B4-BE49-F238E27FC236}">
                <a16:creationId xmlns:a16="http://schemas.microsoft.com/office/drawing/2014/main" id="{669D930B-0013-426B-A665-0272A45B37A5}"/>
              </a:ext>
            </a:extLst>
          </p:cNvPr>
          <p:cNvSpPr txBox="1"/>
          <p:nvPr/>
        </p:nvSpPr>
        <p:spPr>
          <a:xfrm>
            <a:off x="762000" y="5405735"/>
            <a:ext cx="3877985" cy="461665"/>
          </a:xfrm>
          <a:prstGeom prst="rect">
            <a:avLst/>
          </a:prstGeom>
          <a:noFill/>
        </p:spPr>
        <p:txBody>
          <a:bodyPr wrap="none" rtlCol="0">
            <a:spAutoFit/>
          </a:bodyPr>
          <a:lstStyle/>
          <a:p>
            <a:r>
              <a:rPr lang="zh-CN" altLang="en-US" sz="2400" b="1" dirty="0">
                <a:latin typeface="华文中宋" panose="02010600040101010101" pitchFamily="2" charset="-122"/>
                <a:ea typeface="华文中宋" panose="02010600040101010101" pitchFamily="2" charset="-122"/>
              </a:rPr>
              <a:t>巨磁电阻传感器及移动底座</a:t>
            </a:r>
          </a:p>
        </p:txBody>
      </p:sp>
      <p:sp>
        <p:nvSpPr>
          <p:cNvPr id="8" name="文本框 7">
            <a:extLst>
              <a:ext uri="{FF2B5EF4-FFF2-40B4-BE49-F238E27FC236}">
                <a16:creationId xmlns:a16="http://schemas.microsoft.com/office/drawing/2014/main" id="{805D27AB-72D8-4910-A552-5586F5A3956D}"/>
              </a:ext>
            </a:extLst>
          </p:cNvPr>
          <p:cNvSpPr txBox="1"/>
          <p:nvPr/>
        </p:nvSpPr>
        <p:spPr>
          <a:xfrm>
            <a:off x="5867400" y="4648200"/>
            <a:ext cx="2209800" cy="461665"/>
          </a:xfrm>
          <a:prstGeom prst="rect">
            <a:avLst/>
          </a:prstGeom>
          <a:noFill/>
        </p:spPr>
        <p:txBody>
          <a:bodyPr wrap="square">
            <a:spAutoFit/>
          </a:bodyPr>
          <a:lstStyle/>
          <a:p>
            <a:r>
              <a:rPr lang="zh-CN" altLang="zh-CN" sz="2400" b="1" kern="100" dirty="0">
                <a:effectLst/>
                <a:latin typeface="华文中宋" panose="02010600040101010101" pitchFamily="2" charset="-122"/>
                <a:ea typeface="华文中宋" panose="02010600040101010101" pitchFamily="2" charset="-122"/>
                <a:cs typeface="Times New Roman" panose="02020603050405020304" pitchFamily="18" charset="0"/>
              </a:rPr>
              <a:t>电流测量模块</a:t>
            </a:r>
            <a:endParaRPr lang="zh-CN" altLang="en-US" sz="2400" b="1"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606716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98236A4-CC6E-49FF-A832-CFCF0490AAD3}"/>
              </a:ext>
            </a:extLst>
          </p:cNvPr>
          <p:cNvSpPr txBox="1"/>
          <p:nvPr/>
        </p:nvSpPr>
        <p:spPr>
          <a:xfrm>
            <a:off x="229072" y="992660"/>
            <a:ext cx="6552728" cy="656846"/>
          </a:xfrm>
          <a:prstGeom prst="rect">
            <a:avLst/>
          </a:prstGeom>
          <a:noFill/>
        </p:spPr>
        <p:txBody>
          <a:bodyPr wrap="square">
            <a:spAutoFit/>
          </a:bodyPr>
          <a:lstStyle/>
          <a:p>
            <a:pPr algn="just">
              <a:lnSpc>
                <a:spcPct val="150000"/>
              </a:lnSpc>
            </a:pPr>
            <a:r>
              <a:rPr lang="en-US" altLang="zh-CN" sz="2800" b="1" kern="0" dirty="0">
                <a:solidFill>
                  <a:srgbClr val="0000FF"/>
                </a:solidFill>
                <a:effectLst/>
                <a:latin typeface="华文中宋" panose="02010600040101010101" pitchFamily="2" charset="-122"/>
                <a:ea typeface="华文中宋" panose="02010600040101010101" pitchFamily="2" charset="-122"/>
              </a:rPr>
              <a:t>1. GMR</a:t>
            </a:r>
            <a:r>
              <a:rPr lang="zh-CN" altLang="zh-CN" sz="2800" b="1" kern="0" dirty="0">
                <a:solidFill>
                  <a:srgbClr val="0000FF"/>
                </a:solidFill>
                <a:effectLst/>
                <a:latin typeface="华文中宋" panose="02010600040101010101" pitchFamily="2" charset="-122"/>
                <a:ea typeface="华文中宋" panose="02010600040101010101" pitchFamily="2" charset="-122"/>
              </a:rPr>
              <a:t>磁传感器的磁电转换特性测量</a:t>
            </a:r>
            <a:endParaRPr lang="zh-CN" altLang="zh-CN" sz="2800" kern="100" dirty="0">
              <a:solidFill>
                <a:srgbClr val="0000FF"/>
              </a:solidFill>
              <a:effectLst/>
              <a:latin typeface="华文中宋" panose="02010600040101010101" pitchFamily="2" charset="-122"/>
              <a:ea typeface="华文中宋" panose="02010600040101010101" pitchFamily="2" charset="-122"/>
            </a:endParaRPr>
          </a:p>
        </p:txBody>
      </p:sp>
      <p:pic>
        <p:nvPicPr>
          <p:cNvPr id="3" name="图片 2">
            <a:extLst>
              <a:ext uri="{FF2B5EF4-FFF2-40B4-BE49-F238E27FC236}">
                <a16:creationId xmlns:a16="http://schemas.microsoft.com/office/drawing/2014/main" id="{8958CC80-0C3C-45AF-A965-C5EAC7989A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257800" y="2286000"/>
            <a:ext cx="3352800" cy="3200400"/>
          </a:xfrm>
          <a:prstGeom prst="rect">
            <a:avLst/>
          </a:prstGeom>
          <a:noFill/>
          <a:ln>
            <a:noFill/>
          </a:ln>
        </p:spPr>
      </p:pic>
      <p:sp>
        <p:nvSpPr>
          <p:cNvPr id="4" name="文本框 3">
            <a:extLst>
              <a:ext uri="{FF2B5EF4-FFF2-40B4-BE49-F238E27FC236}">
                <a16:creationId xmlns:a16="http://schemas.microsoft.com/office/drawing/2014/main" id="{035FAF20-2502-4243-80F9-B5DE3F1D1F37}"/>
              </a:ext>
            </a:extLst>
          </p:cNvPr>
          <p:cNvSpPr txBox="1"/>
          <p:nvPr/>
        </p:nvSpPr>
        <p:spPr>
          <a:xfrm>
            <a:off x="410048" y="1748135"/>
            <a:ext cx="7209952" cy="461665"/>
          </a:xfrm>
          <a:prstGeom prst="rect">
            <a:avLst/>
          </a:prstGeom>
          <a:noFill/>
        </p:spPr>
        <p:txBody>
          <a:bodyPr wrap="square">
            <a:spAutoFit/>
          </a:bodyPr>
          <a:lstStyle/>
          <a:p>
            <a:r>
              <a:rPr lang="zh-CN" altLang="en-US" sz="2400" b="1" kern="100" dirty="0">
                <a:effectLst/>
                <a:latin typeface="华文中宋" panose="02010600040101010101" pitchFamily="2" charset="-122"/>
                <a:ea typeface="华文中宋" panose="02010600040101010101" pitchFamily="2" charset="-122"/>
                <a:cs typeface="Times New Roman" panose="02020603050405020304" pitchFamily="18" charset="0"/>
              </a:rPr>
              <a:t>测量不同磁场（</a:t>
            </a:r>
            <a:r>
              <a:rPr lang="zh-CN" altLang="zh-CN" sz="2400" b="1" kern="100" dirty="0">
                <a:effectLst/>
                <a:latin typeface="华文中宋" panose="02010600040101010101" pitchFamily="2" charset="-122"/>
                <a:ea typeface="华文中宋" panose="02010600040101010101" pitchFamily="2" charset="-122"/>
                <a:cs typeface="Times New Roman" panose="02020603050405020304" pitchFamily="18" charset="0"/>
              </a:rPr>
              <a:t>螺线管不同励磁电流）</a:t>
            </a:r>
            <a:r>
              <a:rPr lang="zh-CN" altLang="en-US" sz="2400" b="1" kern="100" dirty="0">
                <a:latin typeface="华文中宋" panose="02010600040101010101" pitchFamily="2" charset="-122"/>
                <a:ea typeface="华文中宋" panose="02010600040101010101" pitchFamily="2" charset="-122"/>
                <a:cs typeface="Times New Roman" panose="02020603050405020304" pitchFamily="18" charset="0"/>
              </a:rPr>
              <a:t>下</a:t>
            </a:r>
            <a:r>
              <a:rPr lang="zh-CN" altLang="zh-CN" sz="2400" b="1" kern="100" dirty="0">
                <a:effectLst/>
                <a:latin typeface="华文中宋" panose="02010600040101010101" pitchFamily="2" charset="-122"/>
                <a:ea typeface="华文中宋" panose="02010600040101010101" pitchFamily="2" charset="-122"/>
                <a:cs typeface="Times New Roman" panose="02020603050405020304" pitchFamily="18" charset="0"/>
              </a:rPr>
              <a:t>的输出电压</a:t>
            </a:r>
            <a:endParaRPr lang="zh-CN" altLang="en-US" sz="2400" b="1" dirty="0">
              <a:latin typeface="华文中宋" panose="02010600040101010101" pitchFamily="2" charset="-122"/>
              <a:ea typeface="华文中宋" panose="02010600040101010101" pitchFamily="2" charset="-122"/>
            </a:endParaRPr>
          </a:p>
        </p:txBody>
      </p:sp>
      <p:sp>
        <p:nvSpPr>
          <p:cNvPr id="6" name="文本框 5">
            <a:extLst>
              <a:ext uri="{FF2B5EF4-FFF2-40B4-BE49-F238E27FC236}">
                <a16:creationId xmlns:a16="http://schemas.microsoft.com/office/drawing/2014/main" id="{765510D9-FF04-45E6-98D3-0844F870C7BB}"/>
              </a:ext>
            </a:extLst>
          </p:cNvPr>
          <p:cNvSpPr txBox="1"/>
          <p:nvPr/>
        </p:nvSpPr>
        <p:spPr>
          <a:xfrm>
            <a:off x="152400" y="381000"/>
            <a:ext cx="2339102" cy="523220"/>
          </a:xfrm>
          <a:prstGeom prst="rect">
            <a:avLst/>
          </a:prstGeom>
          <a:noFill/>
        </p:spPr>
        <p:txBody>
          <a:bodyPr wrap="none" rtlCol="0">
            <a:spAutoFit/>
          </a:bodyPr>
          <a:lstStyle/>
          <a:p>
            <a:r>
              <a:rPr lang="zh-CN" altLang="en-US" sz="2800" b="1" dirty="0">
                <a:solidFill>
                  <a:srgbClr val="FF0000"/>
                </a:solidFill>
                <a:latin typeface="华文中宋" panose="02010600040101010101" pitchFamily="2" charset="-122"/>
                <a:ea typeface="华文中宋" panose="02010600040101010101" pitchFamily="2" charset="-122"/>
              </a:rPr>
              <a:t>二、实验内容</a:t>
            </a:r>
          </a:p>
        </p:txBody>
      </p:sp>
      <p:graphicFrame>
        <p:nvGraphicFramePr>
          <p:cNvPr id="8" name="图表 7">
            <a:extLst>
              <a:ext uri="{FF2B5EF4-FFF2-40B4-BE49-F238E27FC236}">
                <a16:creationId xmlns:a16="http://schemas.microsoft.com/office/drawing/2014/main" id="{49ACE9C7-E277-466E-AA47-4E529575DB16}"/>
              </a:ext>
            </a:extLst>
          </p:cNvPr>
          <p:cNvGraphicFramePr/>
          <p:nvPr>
            <p:extLst>
              <p:ext uri="{D42A27DB-BD31-4B8C-83A1-F6EECF244321}">
                <p14:modId xmlns:p14="http://schemas.microsoft.com/office/powerpoint/2010/main" val="2208619566"/>
              </p:ext>
            </p:extLst>
          </p:nvPr>
        </p:nvGraphicFramePr>
        <p:xfrm>
          <a:off x="271780" y="2947222"/>
          <a:ext cx="4986020" cy="256159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77728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CFDBD8B-4E5A-42DB-A2AD-702362E4FF55}"/>
              </a:ext>
            </a:extLst>
          </p:cNvPr>
          <p:cNvSpPr txBox="1"/>
          <p:nvPr/>
        </p:nvSpPr>
        <p:spPr>
          <a:xfrm>
            <a:off x="205689" y="386310"/>
            <a:ext cx="8068796" cy="523220"/>
          </a:xfrm>
          <a:prstGeom prst="rect">
            <a:avLst/>
          </a:prstGeom>
          <a:noFill/>
        </p:spPr>
        <p:txBody>
          <a:bodyPr wrap="square">
            <a:spAutoFit/>
          </a:bodyPr>
          <a:lstStyle/>
          <a:p>
            <a:r>
              <a:rPr lang="en-US" altLang="zh-CN" sz="2800" b="1"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2. GMR</a:t>
            </a:r>
            <a:r>
              <a:rPr lang="zh-CN" altLang="zh-CN" sz="2800" b="1"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磁传感器内部</a:t>
            </a:r>
            <a:r>
              <a:rPr lang="en-US" altLang="zh-CN" sz="2800" b="1"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GMR</a:t>
            </a:r>
            <a:r>
              <a:rPr lang="zh-CN" altLang="zh-CN" sz="2800" b="1" dirty="0">
                <a:solidFill>
                  <a:srgbClr val="0000FF"/>
                </a:solidFill>
                <a:effectLst/>
                <a:latin typeface="华文中宋" panose="02010600040101010101" pitchFamily="2" charset="-122"/>
                <a:ea typeface="华文中宋" panose="02010600040101010101" pitchFamily="2" charset="-122"/>
                <a:cs typeface="Times New Roman" panose="02020603050405020304" pitchFamily="18" charset="0"/>
              </a:rPr>
              <a:t>电阻的磁阻特性测量</a:t>
            </a:r>
            <a:endParaRPr lang="zh-CN" altLang="en-US" sz="2800" dirty="0">
              <a:solidFill>
                <a:srgbClr val="0000FF"/>
              </a:solidFill>
              <a:latin typeface="华文中宋" panose="02010600040101010101" pitchFamily="2" charset="-122"/>
              <a:ea typeface="华文中宋" panose="02010600040101010101" pitchFamily="2" charset="-122"/>
            </a:endParaRPr>
          </a:p>
        </p:txBody>
      </p:sp>
      <p:pic>
        <p:nvPicPr>
          <p:cNvPr id="3" name="图片 16">
            <a:extLst>
              <a:ext uri="{FF2B5EF4-FFF2-40B4-BE49-F238E27FC236}">
                <a16:creationId xmlns:a16="http://schemas.microsoft.com/office/drawing/2014/main" id="{C2F1457C-501B-4447-97F2-42E6F948DB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2497460"/>
            <a:ext cx="3434318" cy="3569661"/>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19">
            <a:extLst>
              <a:ext uri="{FF2B5EF4-FFF2-40B4-BE49-F238E27FC236}">
                <a16:creationId xmlns:a16="http://schemas.microsoft.com/office/drawing/2014/main" id="{39EA5F7F-9D3F-4504-ADF1-E0853A398C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4927" y="2514600"/>
            <a:ext cx="3434319" cy="3516479"/>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4614057A-642A-41F2-A7EF-65673BBD4E88}"/>
              </a:ext>
            </a:extLst>
          </p:cNvPr>
          <p:cNvSpPr txBox="1"/>
          <p:nvPr/>
        </p:nvSpPr>
        <p:spPr>
          <a:xfrm>
            <a:off x="-131883" y="990600"/>
            <a:ext cx="5281195" cy="580928"/>
          </a:xfrm>
          <a:prstGeom prst="rect">
            <a:avLst/>
          </a:prstGeom>
          <a:noFill/>
        </p:spPr>
        <p:txBody>
          <a:bodyPr wrap="square">
            <a:spAutoFit/>
          </a:bodyPr>
          <a:lstStyle/>
          <a:p>
            <a:pPr indent="266700" algn="just">
              <a:lnSpc>
                <a:spcPct val="150000"/>
              </a:lnSpc>
            </a:pPr>
            <a:r>
              <a:rPr lang="en-US" altLang="zh-CN" sz="2400" b="1" kern="100" dirty="0">
                <a:effectLst/>
                <a:latin typeface="华文中宋" panose="02010600040101010101" pitchFamily="2" charset="-122"/>
              </a:rPr>
              <a:t>1. </a:t>
            </a:r>
            <a:r>
              <a:rPr lang="zh-CN" altLang="zh-CN" sz="2400" b="1" kern="100" dirty="0">
                <a:effectLst/>
                <a:latin typeface="华文中宋" panose="02010600040101010101" pitchFamily="2" charset="-122"/>
              </a:rPr>
              <a:t>磁电阻</a:t>
            </a:r>
            <a:r>
              <a:rPr lang="en-US" altLang="zh-CN" sz="2400" b="1" i="1" kern="100" dirty="0">
                <a:effectLst/>
                <a:latin typeface="华文中宋" panose="02010600040101010101" pitchFamily="2" charset="-122"/>
              </a:rPr>
              <a:t>R</a:t>
            </a:r>
            <a:r>
              <a:rPr lang="en-US" altLang="zh-CN" sz="2400" b="1" kern="100" baseline="-25000" dirty="0">
                <a:effectLst/>
                <a:latin typeface="华文中宋" panose="02010600040101010101" pitchFamily="2" charset="-122"/>
              </a:rPr>
              <a:t>12</a:t>
            </a:r>
            <a:r>
              <a:rPr lang="zh-CN" altLang="zh-CN" sz="2400" b="1" kern="100" dirty="0">
                <a:effectLst/>
                <a:latin typeface="华文中宋" panose="02010600040101010101" pitchFamily="2" charset="-122"/>
              </a:rPr>
              <a:t>和</a:t>
            </a:r>
            <a:r>
              <a:rPr lang="en-US" altLang="zh-CN" sz="2400" b="1" i="1" kern="100" dirty="0">
                <a:effectLst/>
                <a:latin typeface="华文中宋" panose="02010600040101010101" pitchFamily="2" charset="-122"/>
              </a:rPr>
              <a:t>R</a:t>
            </a:r>
            <a:r>
              <a:rPr lang="en-US" altLang="zh-CN" sz="2400" b="1" kern="100" baseline="-25000" dirty="0">
                <a:effectLst/>
                <a:latin typeface="华文中宋" panose="02010600040101010101" pitchFamily="2" charset="-122"/>
              </a:rPr>
              <a:t>34</a:t>
            </a:r>
            <a:r>
              <a:rPr lang="zh-CN" altLang="zh-CN" sz="2400" b="1" kern="100" dirty="0">
                <a:effectLst/>
                <a:latin typeface="华文中宋" panose="02010600040101010101" pitchFamily="2" charset="-122"/>
              </a:rPr>
              <a:t>的磁阻特性测试</a:t>
            </a:r>
            <a:endParaRPr lang="zh-CN" altLang="zh-CN" sz="2400" kern="100" dirty="0">
              <a:effectLst/>
              <a:latin typeface="华文中宋" panose="02010600040101010101" pitchFamily="2" charset="-122"/>
            </a:endParaRPr>
          </a:p>
        </p:txBody>
      </p:sp>
      <p:sp>
        <p:nvSpPr>
          <p:cNvPr id="11" name="文本框 10">
            <a:extLst>
              <a:ext uri="{FF2B5EF4-FFF2-40B4-BE49-F238E27FC236}">
                <a16:creationId xmlns:a16="http://schemas.microsoft.com/office/drawing/2014/main" id="{838FB22C-E391-4003-A6FE-ED9D50369056}"/>
              </a:ext>
            </a:extLst>
          </p:cNvPr>
          <p:cNvSpPr txBox="1"/>
          <p:nvPr/>
        </p:nvSpPr>
        <p:spPr>
          <a:xfrm>
            <a:off x="-152400" y="1628872"/>
            <a:ext cx="5795630" cy="580928"/>
          </a:xfrm>
          <a:prstGeom prst="rect">
            <a:avLst/>
          </a:prstGeom>
          <a:noFill/>
        </p:spPr>
        <p:txBody>
          <a:bodyPr wrap="square">
            <a:spAutoFit/>
          </a:bodyPr>
          <a:lstStyle/>
          <a:p>
            <a:pPr indent="266700" algn="just">
              <a:lnSpc>
                <a:spcPct val="150000"/>
              </a:lnSpc>
            </a:pPr>
            <a:r>
              <a:rPr lang="en-US" altLang="zh-CN" sz="2400" b="1" kern="100" dirty="0">
                <a:effectLst/>
                <a:latin typeface="华文中宋" panose="02010600040101010101" pitchFamily="2" charset="-122"/>
              </a:rPr>
              <a:t>2. </a:t>
            </a:r>
            <a:r>
              <a:rPr lang="zh-CN" altLang="zh-CN" sz="2400" b="1" kern="100" dirty="0">
                <a:effectLst/>
                <a:latin typeface="华文中宋" panose="02010600040101010101" pitchFamily="2" charset="-122"/>
              </a:rPr>
              <a:t>磁电阻</a:t>
            </a:r>
            <a:r>
              <a:rPr lang="en-US" altLang="zh-CN" sz="2400" b="1" i="1" kern="100" dirty="0">
                <a:effectLst/>
                <a:latin typeface="华文中宋" panose="02010600040101010101" pitchFamily="2" charset="-122"/>
              </a:rPr>
              <a:t>R</a:t>
            </a:r>
            <a:r>
              <a:rPr lang="en-US" altLang="zh-CN" sz="2400" b="1" kern="100" baseline="-25000" dirty="0">
                <a:effectLst/>
                <a:latin typeface="华文中宋" panose="02010600040101010101" pitchFamily="2" charset="-122"/>
              </a:rPr>
              <a:t>23</a:t>
            </a:r>
            <a:r>
              <a:rPr lang="zh-CN" altLang="zh-CN" sz="2400" b="1" kern="100" dirty="0">
                <a:effectLst/>
                <a:latin typeface="华文中宋" panose="02010600040101010101" pitchFamily="2" charset="-122"/>
              </a:rPr>
              <a:t>和</a:t>
            </a:r>
            <a:r>
              <a:rPr lang="en-US" altLang="zh-CN" sz="2400" b="1" i="1" kern="100" dirty="0">
                <a:effectLst/>
                <a:latin typeface="华文中宋" panose="02010600040101010101" pitchFamily="2" charset="-122"/>
              </a:rPr>
              <a:t>R</a:t>
            </a:r>
            <a:r>
              <a:rPr lang="en-US" altLang="zh-CN" sz="2400" b="1" kern="100" baseline="-25000" dirty="0">
                <a:effectLst/>
                <a:latin typeface="华文中宋" panose="02010600040101010101" pitchFamily="2" charset="-122"/>
              </a:rPr>
              <a:t>41</a:t>
            </a:r>
            <a:r>
              <a:rPr lang="zh-CN" altLang="zh-CN" sz="2400" b="1" kern="100" dirty="0">
                <a:effectLst/>
                <a:latin typeface="华文中宋" panose="02010600040101010101" pitchFamily="2" charset="-122"/>
              </a:rPr>
              <a:t>的磁阻特性测试</a:t>
            </a:r>
            <a:endParaRPr lang="zh-CN" altLang="zh-CN" sz="2400" kern="100" dirty="0">
              <a:effectLst/>
              <a:latin typeface="华文中宋" panose="02010600040101010101" pitchFamily="2" charset="-122"/>
            </a:endParaRPr>
          </a:p>
        </p:txBody>
      </p:sp>
    </p:spTree>
    <p:extLst>
      <p:ext uri="{BB962C8B-B14F-4D97-AF65-F5344CB8AC3E}">
        <p14:creationId xmlns:p14="http://schemas.microsoft.com/office/powerpoint/2010/main" val="2547007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3F874FF-12B7-4EC0-99F7-3BC7BD396419}"/>
              </a:ext>
            </a:extLst>
          </p:cNvPr>
          <p:cNvSpPr txBox="1"/>
          <p:nvPr/>
        </p:nvSpPr>
        <p:spPr>
          <a:xfrm>
            <a:off x="110667" y="225163"/>
            <a:ext cx="8118933" cy="662361"/>
          </a:xfrm>
          <a:prstGeom prst="rect">
            <a:avLst/>
          </a:prstGeom>
          <a:noFill/>
        </p:spPr>
        <p:txBody>
          <a:bodyPr wrap="square">
            <a:spAutoFit/>
          </a:bodyPr>
          <a:lstStyle/>
          <a:p>
            <a:pPr>
              <a:lnSpc>
                <a:spcPct val="150000"/>
              </a:lnSpc>
            </a:pPr>
            <a:r>
              <a:rPr lang="en-US" altLang="zh-CN" sz="2800" b="1" kern="0" dirty="0">
                <a:solidFill>
                  <a:srgbClr val="0000FF"/>
                </a:solidFill>
                <a:effectLst/>
                <a:latin typeface="华文中宋" panose="02010600040101010101" pitchFamily="2" charset="-122"/>
                <a:ea typeface="华文中宋" panose="02010600040101010101" pitchFamily="2" charset="-122"/>
              </a:rPr>
              <a:t>3. </a:t>
            </a:r>
            <a:r>
              <a:rPr lang="zh-CN" altLang="zh-CN" sz="2800" b="1" kern="0" dirty="0">
                <a:solidFill>
                  <a:srgbClr val="0000FF"/>
                </a:solidFill>
                <a:effectLst/>
                <a:latin typeface="华文中宋" panose="02010600040101010101" pitchFamily="2" charset="-122"/>
                <a:ea typeface="华文中宋" panose="02010600040101010101" pitchFamily="2" charset="-122"/>
              </a:rPr>
              <a:t>用</a:t>
            </a:r>
            <a:r>
              <a:rPr lang="en-US" altLang="zh-CN" sz="2800" b="1" kern="0" dirty="0">
                <a:solidFill>
                  <a:srgbClr val="0000FF"/>
                </a:solidFill>
                <a:effectLst/>
                <a:latin typeface="华文中宋" panose="02010600040101010101" pitchFamily="2" charset="-122"/>
                <a:ea typeface="华文中宋" panose="02010600040101010101" pitchFamily="2" charset="-122"/>
              </a:rPr>
              <a:t>GMR</a:t>
            </a:r>
            <a:r>
              <a:rPr lang="zh-CN" altLang="zh-CN" sz="2800" b="1" kern="0" dirty="0">
                <a:solidFill>
                  <a:srgbClr val="0000FF"/>
                </a:solidFill>
                <a:effectLst/>
                <a:latin typeface="华文中宋" panose="02010600040101010101" pitchFamily="2" charset="-122"/>
                <a:ea typeface="华文中宋" panose="02010600040101010101" pitchFamily="2" charset="-122"/>
              </a:rPr>
              <a:t>磁传感器无接触测量电流（选做）</a:t>
            </a:r>
            <a:endParaRPr lang="zh-CN" altLang="zh-CN" sz="2800" kern="100" dirty="0">
              <a:solidFill>
                <a:srgbClr val="0000FF"/>
              </a:solidFill>
              <a:effectLst/>
              <a:latin typeface="华文中宋" panose="02010600040101010101" pitchFamily="2" charset="-122"/>
              <a:ea typeface="华文中宋" panose="02010600040101010101" pitchFamily="2" charset="-122"/>
            </a:endParaRPr>
          </a:p>
        </p:txBody>
      </p:sp>
      <p:graphicFrame>
        <p:nvGraphicFramePr>
          <p:cNvPr id="3" name="对象 2">
            <a:extLst>
              <a:ext uri="{FF2B5EF4-FFF2-40B4-BE49-F238E27FC236}">
                <a16:creationId xmlns:a16="http://schemas.microsoft.com/office/drawing/2014/main" id="{18F53956-9FC1-462F-82D7-BEFC2744B0B4}"/>
              </a:ext>
            </a:extLst>
          </p:cNvPr>
          <p:cNvGraphicFramePr>
            <a:graphicFrameLocks noChangeAspect="1"/>
          </p:cNvGraphicFramePr>
          <p:nvPr>
            <p:extLst>
              <p:ext uri="{D42A27DB-BD31-4B8C-83A1-F6EECF244321}">
                <p14:modId xmlns:p14="http://schemas.microsoft.com/office/powerpoint/2010/main" val="2331478780"/>
              </p:ext>
            </p:extLst>
          </p:nvPr>
        </p:nvGraphicFramePr>
        <p:xfrm>
          <a:off x="5573688" y="1161370"/>
          <a:ext cx="2808312" cy="3486830"/>
        </p:xfrm>
        <a:graphic>
          <a:graphicData uri="http://schemas.openxmlformats.org/presentationml/2006/ole">
            <mc:AlternateContent xmlns:mc="http://schemas.openxmlformats.org/markup-compatibility/2006">
              <mc:Choice xmlns:v="urn:schemas-microsoft-com:vml" Requires="v">
                <p:oleObj spid="_x0000_s57370" name="BMP 图像" r:id="rId3" imgW="3390476" imgH="4191585" progId="Paint.Picture">
                  <p:embed/>
                </p:oleObj>
              </mc:Choice>
              <mc:Fallback>
                <p:oleObj name="BMP 图像" r:id="rId3" imgW="3390476" imgH="4191585" progId="Paint.Picture">
                  <p:embed/>
                  <p:pic>
                    <p:nvPicPr>
                      <p:cNvPr id="5" name="对象 4">
                        <a:extLst>
                          <a:ext uri="{FF2B5EF4-FFF2-40B4-BE49-F238E27FC236}">
                            <a16:creationId xmlns:a16="http://schemas.microsoft.com/office/drawing/2014/main" id="{959F96C0-249A-42F0-B7BC-7C6D1DF2ABBB}"/>
                          </a:ext>
                        </a:extLst>
                      </p:cNvPr>
                      <p:cNvPicPr>
                        <a:picLocks noChangeAspect="1" noChangeArrowheads="1"/>
                      </p:cNvPicPr>
                      <p:nvPr/>
                    </p:nvPicPr>
                    <p:blipFill>
                      <a:blip r:embed="rId4">
                        <a:alphaModFix amt="82000"/>
                        <a:extLst>
                          <a:ext uri="{28A0092B-C50C-407E-A947-70E740481C1C}">
                            <a14:useLocalDpi xmlns:a14="http://schemas.microsoft.com/office/drawing/2010/main" val="0"/>
                          </a:ext>
                        </a:extLst>
                      </a:blip>
                      <a:srcRect/>
                      <a:stretch>
                        <a:fillRect/>
                      </a:stretch>
                    </p:blipFill>
                    <p:spPr bwMode="auto">
                      <a:xfrm>
                        <a:off x="5573688" y="1161370"/>
                        <a:ext cx="2808312" cy="3486830"/>
                      </a:xfrm>
                      <a:prstGeom prst="rect">
                        <a:avLst/>
                      </a:prstGeom>
                      <a:noFill/>
                    </p:spPr>
                  </p:pic>
                </p:oleObj>
              </mc:Fallback>
            </mc:AlternateContent>
          </a:graphicData>
        </a:graphic>
      </p:graphicFrame>
      <p:graphicFrame>
        <p:nvGraphicFramePr>
          <p:cNvPr id="4" name="对象 3">
            <a:extLst>
              <a:ext uri="{FF2B5EF4-FFF2-40B4-BE49-F238E27FC236}">
                <a16:creationId xmlns:a16="http://schemas.microsoft.com/office/drawing/2014/main" id="{3465E7B6-406D-4BBE-9136-A9E6CC2C6BF0}"/>
              </a:ext>
            </a:extLst>
          </p:cNvPr>
          <p:cNvGraphicFramePr>
            <a:graphicFrameLocks noChangeAspect="1"/>
          </p:cNvGraphicFramePr>
          <p:nvPr>
            <p:extLst>
              <p:ext uri="{D42A27DB-BD31-4B8C-83A1-F6EECF244321}">
                <p14:modId xmlns:p14="http://schemas.microsoft.com/office/powerpoint/2010/main" val="1687353837"/>
              </p:ext>
            </p:extLst>
          </p:nvPr>
        </p:nvGraphicFramePr>
        <p:xfrm>
          <a:off x="914400" y="2476500"/>
          <a:ext cx="3509963" cy="495300"/>
        </p:xfrm>
        <a:graphic>
          <a:graphicData uri="http://schemas.openxmlformats.org/presentationml/2006/ole">
            <mc:AlternateContent xmlns:mc="http://schemas.openxmlformats.org/markup-compatibility/2006">
              <mc:Choice xmlns:v="urn:schemas-microsoft-com:vml" Requires="v">
                <p:oleObj spid="_x0000_s57371" name="Equation" r:id="rId5" imgW="1765080" imgH="241200" progId="Equation.DSMT4">
                  <p:embed/>
                </p:oleObj>
              </mc:Choice>
              <mc:Fallback>
                <p:oleObj name="Equation" r:id="rId5" imgW="1765080" imgH="241200" progId="Equation.DSMT4">
                  <p:embed/>
                  <p:pic>
                    <p:nvPicPr>
                      <p:cNvPr id="8" name="对象 7">
                        <a:extLst>
                          <a:ext uri="{FF2B5EF4-FFF2-40B4-BE49-F238E27FC236}">
                            <a16:creationId xmlns:a16="http://schemas.microsoft.com/office/drawing/2014/main" id="{BC55B962-56B4-46A0-B219-CFF945E73D00}"/>
                          </a:ext>
                        </a:extLst>
                      </p:cNvPr>
                      <p:cNvPicPr>
                        <a:picLocks noChangeAspect="1" noChangeArrowheads="1"/>
                      </p:cNvPicPr>
                      <p:nvPr/>
                    </p:nvPicPr>
                    <p:blipFill>
                      <a:blip r:embed="rId6"/>
                      <a:srcRect/>
                      <a:stretch>
                        <a:fillRect/>
                      </a:stretch>
                    </p:blipFill>
                    <p:spPr bwMode="auto">
                      <a:xfrm>
                        <a:off x="914400" y="2476500"/>
                        <a:ext cx="3509963" cy="495300"/>
                      </a:xfrm>
                      <a:prstGeom prst="rect">
                        <a:avLst/>
                      </a:prstGeom>
                      <a:noFill/>
                    </p:spPr>
                  </p:pic>
                </p:oleObj>
              </mc:Fallback>
            </mc:AlternateContent>
          </a:graphicData>
        </a:graphic>
      </p:graphicFrame>
      <p:sp>
        <p:nvSpPr>
          <p:cNvPr id="5" name="Rectangle 3">
            <a:extLst>
              <a:ext uri="{FF2B5EF4-FFF2-40B4-BE49-F238E27FC236}">
                <a16:creationId xmlns:a16="http://schemas.microsoft.com/office/drawing/2014/main" id="{D3A98F8A-B0D7-4487-86DB-0D34753107C0}"/>
              </a:ext>
            </a:extLst>
          </p:cNvPr>
          <p:cNvSpPr>
            <a:spLocks noChangeArrowheads="1"/>
          </p:cNvSpPr>
          <p:nvPr/>
        </p:nvSpPr>
        <p:spPr bwMode="auto">
          <a:xfrm>
            <a:off x="179512" y="3207603"/>
            <a:ext cx="514519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1" i="0"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在</a:t>
            </a:r>
            <a:r>
              <a:rPr kumimoji="0" lang="en-US" altLang="zh-CN" sz="2400" b="1" i="0"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 </a:t>
            </a:r>
            <a:r>
              <a:rPr kumimoji="0" lang="en-US" altLang="zh-CN" sz="2400" b="1" i="1"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r </a:t>
            </a:r>
            <a:r>
              <a:rPr kumimoji="0" lang="zh-CN" altLang="en-US" sz="2400" b="1" i="0" u="none" strike="noStrike" cap="none" normalizeH="0" baseline="0" dirty="0">
                <a:ln>
                  <a:noFill/>
                </a:ln>
                <a:solidFill>
                  <a:schemeClr val="tx1"/>
                </a:solidFill>
                <a:effectLst/>
                <a:latin typeface="Times New Roman" panose="02020603050405020304" pitchFamily="18" charset="0"/>
                <a:ea typeface="华文中宋" panose="02010600040101010101" pitchFamily="2" charset="-122"/>
                <a:cs typeface="Times New Roman" panose="02020603050405020304" pitchFamily="18" charset="0"/>
              </a:rPr>
              <a:t>不变的情况下，磁场强度与电流成正比。</a:t>
            </a:r>
          </a:p>
        </p:txBody>
      </p:sp>
      <p:sp>
        <p:nvSpPr>
          <p:cNvPr id="6" name="文本框 5">
            <a:extLst>
              <a:ext uri="{FF2B5EF4-FFF2-40B4-BE49-F238E27FC236}">
                <a16:creationId xmlns:a16="http://schemas.microsoft.com/office/drawing/2014/main" id="{02668ABF-BE49-4307-803B-EF519CAC2E3B}"/>
              </a:ext>
            </a:extLst>
          </p:cNvPr>
          <p:cNvSpPr txBox="1"/>
          <p:nvPr/>
        </p:nvSpPr>
        <p:spPr>
          <a:xfrm>
            <a:off x="179512" y="1371600"/>
            <a:ext cx="5145191" cy="830997"/>
          </a:xfrm>
          <a:prstGeom prst="rect">
            <a:avLst/>
          </a:prstGeom>
          <a:noFill/>
        </p:spPr>
        <p:txBody>
          <a:bodyPr wrap="square">
            <a:spAutoFit/>
          </a:bodyPr>
          <a:lstStyle/>
          <a:p>
            <a:pPr marL="0" marR="0" lvl="0" defTabSz="914400" rtl="0" eaLnBrk="0" fontAlgn="base" latinLnBrk="0" hangingPunct="0">
              <a:lnSpc>
                <a:spcPct val="100000"/>
              </a:lnSpc>
              <a:spcBef>
                <a:spcPct val="0"/>
              </a:spcBef>
              <a:spcAft>
                <a:spcPct val="0"/>
              </a:spcAft>
              <a:buClrTx/>
              <a:buSzTx/>
              <a:buFontTx/>
              <a:buNone/>
              <a:tabLst/>
            </a:pPr>
            <a:r>
              <a:rPr kumimoji="0" lang="zh-CN" altLang="zh-CN"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通有电流</a:t>
            </a:r>
            <a:r>
              <a:rPr kumimoji="0" lang="en-US" altLang="zh-CN"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 </a:t>
            </a:r>
            <a:r>
              <a:rPr kumimoji="0" lang="en-US" altLang="zh-CN" sz="2400" b="1" i="1"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I </a:t>
            </a:r>
            <a:r>
              <a:rPr kumimoji="0" lang="zh-CN" altLang="en-US"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的无限长直导线，与导线距离为 </a:t>
            </a:r>
            <a:r>
              <a:rPr kumimoji="0" lang="en-US" altLang="zh-CN" sz="2400" b="1" i="1"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r </a:t>
            </a:r>
            <a:r>
              <a:rPr kumimoji="0" lang="zh-CN" altLang="en-US"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的一点的磁感应强度为：</a:t>
            </a:r>
            <a:endParaRPr kumimoji="0" lang="zh-CN" altLang="en-US" sz="2400" b="1"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525910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673D93-70EA-451A-A62B-9876550371C8}"/>
              </a:ext>
            </a:extLst>
          </p:cNvPr>
          <p:cNvSpPr txBox="1"/>
          <p:nvPr/>
        </p:nvSpPr>
        <p:spPr>
          <a:xfrm>
            <a:off x="76200" y="838200"/>
            <a:ext cx="8763000" cy="4893647"/>
          </a:xfrm>
          <a:prstGeom prst="rect">
            <a:avLst/>
          </a:prstGeom>
          <a:noFill/>
        </p:spPr>
        <p:txBody>
          <a:bodyPr wrap="square">
            <a:spAutoFit/>
          </a:bodyPr>
          <a:lstStyle/>
          <a:p>
            <a:pPr marL="342900" lvl="0" indent="-342900" algn="just">
              <a:buFont typeface="+mj-lt"/>
              <a:buAutoNum type="arabicPeriod"/>
            </a:pPr>
            <a:r>
              <a:rPr lang="zh-CN" altLang="zh-CN" sz="2400" b="1" kern="100" dirty="0">
                <a:effectLst/>
                <a:latin typeface="华文中宋" panose="02010600040101010101" pitchFamily="2" charset="-122"/>
                <a:ea typeface="华文中宋" panose="02010600040101010101" pitchFamily="2" charset="-122"/>
              </a:rPr>
              <a:t>以磁感应强度</a:t>
            </a:r>
            <a:r>
              <a:rPr lang="en-US" altLang="zh-CN" sz="2400" b="1" kern="100" dirty="0">
                <a:effectLst/>
                <a:latin typeface="华文中宋" panose="02010600040101010101" pitchFamily="2" charset="-122"/>
                <a:ea typeface="华文中宋" panose="02010600040101010101" pitchFamily="2" charset="-122"/>
              </a:rPr>
              <a:t> </a:t>
            </a:r>
            <a:r>
              <a:rPr lang="en-US" altLang="zh-CN" sz="2400" b="1" i="1" kern="100" dirty="0">
                <a:effectLst/>
                <a:latin typeface="华文中宋" panose="02010600040101010101" pitchFamily="2" charset="-122"/>
                <a:ea typeface="华文中宋" panose="02010600040101010101" pitchFamily="2" charset="-122"/>
              </a:rPr>
              <a:t>B </a:t>
            </a:r>
            <a:r>
              <a:rPr lang="zh-CN" altLang="zh-CN" sz="2400" b="1" kern="100" dirty="0">
                <a:effectLst/>
                <a:latin typeface="华文中宋" panose="02010600040101010101" pitchFamily="2" charset="-122"/>
                <a:ea typeface="华文中宋" panose="02010600040101010101" pitchFamily="2" charset="-122"/>
              </a:rPr>
              <a:t>作横坐标，电压表的读数为纵坐标做出磁电转换特性曲线（磁场增大减小造成的曲线差异，反映了材料的磁滞特性）。并分析实验结论。</a:t>
            </a:r>
            <a:endParaRPr lang="en-US" altLang="zh-CN" sz="2400" b="1" kern="100" dirty="0">
              <a:effectLst/>
              <a:latin typeface="华文中宋" panose="02010600040101010101" pitchFamily="2" charset="-122"/>
              <a:ea typeface="华文中宋" panose="02010600040101010101" pitchFamily="2" charset="-122"/>
            </a:endParaRPr>
          </a:p>
          <a:p>
            <a:pPr marL="342900" lvl="0" indent="-342900" algn="just">
              <a:buFont typeface="+mj-lt"/>
              <a:buAutoNum type="arabicPeriod"/>
            </a:pPr>
            <a:endParaRPr lang="en-US"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r>
              <a:rPr lang="zh-CN" altLang="en-US" sz="2400" b="1" kern="100" dirty="0">
                <a:latin typeface="华文中宋" panose="02010600040101010101" pitchFamily="2" charset="-122"/>
                <a:ea typeface="华文中宋" panose="02010600040101010101" pitchFamily="2" charset="-122"/>
              </a:rPr>
              <a:t>做</a:t>
            </a:r>
            <a:r>
              <a:rPr lang="zh-CN" altLang="zh-CN" sz="2400" b="1" kern="100" dirty="0">
                <a:effectLst/>
                <a:latin typeface="华文中宋" panose="02010600040101010101" pitchFamily="2" charset="-122"/>
                <a:ea typeface="华文中宋" panose="02010600040101010101" pitchFamily="2" charset="-122"/>
              </a:rPr>
              <a:t>两种情况下（</a:t>
            </a:r>
            <a:r>
              <a:rPr lang="en-US" altLang="zh-CN" sz="2400" b="1" kern="100" dirty="0">
                <a:effectLst/>
                <a:latin typeface="华文中宋" panose="02010600040101010101" pitchFamily="2" charset="-122"/>
                <a:ea typeface="华文中宋" panose="02010600040101010101" pitchFamily="2" charset="-122"/>
              </a:rPr>
              <a:t>14</a:t>
            </a:r>
            <a:r>
              <a:rPr lang="zh-CN" altLang="zh-CN" sz="2400" b="1" kern="100" dirty="0">
                <a:effectLst/>
                <a:latin typeface="华文中宋" panose="02010600040101010101" pitchFamily="2" charset="-122"/>
                <a:ea typeface="华文中宋" panose="02010600040101010101" pitchFamily="2" charset="-122"/>
              </a:rPr>
              <a:t>、</a:t>
            </a:r>
            <a:r>
              <a:rPr lang="en-US" altLang="zh-CN" sz="2400" b="1" kern="100" dirty="0">
                <a:effectLst/>
                <a:latin typeface="华文中宋" panose="02010600040101010101" pitchFamily="2" charset="-122"/>
                <a:ea typeface="华文中宋" panose="02010600040101010101" pitchFamily="2" charset="-122"/>
              </a:rPr>
              <a:t>23</a:t>
            </a:r>
            <a:r>
              <a:rPr lang="zh-CN" altLang="zh-CN" sz="2400" b="1" kern="100" dirty="0">
                <a:effectLst/>
                <a:latin typeface="华文中宋" panose="02010600040101010101" pitchFamily="2" charset="-122"/>
                <a:ea typeface="华文中宋" panose="02010600040101010101" pitchFamily="2" charset="-122"/>
              </a:rPr>
              <a:t>短路与</a:t>
            </a:r>
            <a:r>
              <a:rPr lang="en-US" altLang="zh-CN" sz="2400" b="1" kern="100" dirty="0">
                <a:effectLst/>
                <a:latin typeface="华文中宋" panose="02010600040101010101" pitchFamily="2" charset="-122"/>
                <a:ea typeface="华文中宋" panose="02010600040101010101" pitchFamily="2" charset="-122"/>
              </a:rPr>
              <a:t>12</a:t>
            </a:r>
            <a:r>
              <a:rPr lang="zh-CN" altLang="zh-CN" sz="2400" b="1" kern="100" dirty="0">
                <a:effectLst/>
                <a:latin typeface="华文中宋" panose="02010600040101010101" pitchFamily="2" charset="-122"/>
                <a:ea typeface="华文中宋" panose="02010600040101010101" pitchFamily="2" charset="-122"/>
              </a:rPr>
              <a:t>、</a:t>
            </a:r>
            <a:r>
              <a:rPr lang="en-US" altLang="zh-CN" sz="2400" b="1" kern="100" dirty="0">
                <a:effectLst/>
                <a:latin typeface="华文中宋" panose="02010600040101010101" pitchFamily="2" charset="-122"/>
                <a:ea typeface="华文中宋" panose="02010600040101010101" pitchFamily="2" charset="-122"/>
              </a:rPr>
              <a:t>34</a:t>
            </a:r>
            <a:r>
              <a:rPr lang="zh-CN" altLang="zh-CN" sz="2400" b="1" kern="100" dirty="0">
                <a:effectLst/>
                <a:latin typeface="华文中宋" panose="02010600040101010101" pitchFamily="2" charset="-122"/>
                <a:ea typeface="华文中宋" panose="02010600040101010101" pitchFamily="2" charset="-122"/>
              </a:rPr>
              <a:t>短路）的磁阻</a:t>
            </a:r>
            <a:r>
              <a:rPr lang="en-US" altLang="zh-CN" sz="2400" b="1" i="1" kern="100" dirty="0">
                <a:effectLst/>
                <a:latin typeface="华文中宋" panose="02010600040101010101" pitchFamily="2" charset="-122"/>
                <a:ea typeface="华文中宋" panose="02010600040101010101" pitchFamily="2" charset="-122"/>
              </a:rPr>
              <a:t>R </a:t>
            </a:r>
            <a:r>
              <a:rPr lang="zh-CN" altLang="en-US" sz="2400" b="1" kern="100" dirty="0">
                <a:effectLst/>
                <a:latin typeface="华文中宋" panose="02010600040101010101" pitchFamily="2" charset="-122"/>
                <a:ea typeface="华文中宋" panose="02010600040101010101" pitchFamily="2" charset="-122"/>
              </a:rPr>
              <a:t>随 </a:t>
            </a:r>
            <a:r>
              <a:rPr lang="en-US" altLang="zh-CN" sz="2400" b="1" kern="100" dirty="0">
                <a:effectLst/>
                <a:latin typeface="华文中宋" panose="02010600040101010101" pitchFamily="2" charset="-122"/>
                <a:ea typeface="华文中宋" panose="02010600040101010101" pitchFamily="2" charset="-122"/>
              </a:rPr>
              <a:t>B </a:t>
            </a:r>
            <a:r>
              <a:rPr lang="zh-CN" altLang="en-US" sz="2400" b="1" kern="100" dirty="0">
                <a:effectLst/>
                <a:latin typeface="华文中宋" panose="02010600040101010101" pitchFamily="2" charset="-122"/>
                <a:ea typeface="华文中宋" panose="02010600040101010101" pitchFamily="2" charset="-122"/>
              </a:rPr>
              <a:t>的变化</a:t>
            </a:r>
            <a:r>
              <a:rPr lang="zh-CN" altLang="zh-CN" sz="2400" b="1" kern="100" dirty="0">
                <a:effectLst/>
                <a:latin typeface="华文中宋" panose="02010600040101010101" pitchFamily="2" charset="-122"/>
                <a:ea typeface="华文中宋" panose="02010600040101010101" pitchFamily="2" charset="-122"/>
              </a:rPr>
              <a:t>曲线。分析电阻</a:t>
            </a:r>
            <a:r>
              <a:rPr lang="zh-CN" altLang="en-US" sz="2400" b="1" kern="100" dirty="0">
                <a:effectLst/>
                <a:latin typeface="华文中宋" panose="02010600040101010101" pitchFamily="2" charset="-122"/>
                <a:ea typeface="华文中宋" panose="02010600040101010101" pitchFamily="2" charset="-122"/>
              </a:rPr>
              <a:t>的</a:t>
            </a:r>
            <a:r>
              <a:rPr lang="zh-CN" altLang="zh-CN" sz="2400" b="1" kern="100" dirty="0">
                <a:effectLst/>
                <a:latin typeface="华文中宋" panose="02010600040101010101" pitchFamily="2" charset="-122"/>
                <a:ea typeface="华文中宋" panose="02010600040101010101" pitchFamily="2" charset="-122"/>
              </a:rPr>
              <a:t>屏蔽</a:t>
            </a:r>
            <a:r>
              <a:rPr lang="zh-CN" altLang="en-US" sz="2400" b="1" kern="100" dirty="0">
                <a:effectLst/>
                <a:latin typeface="华文中宋" panose="02010600040101010101" pitchFamily="2" charset="-122"/>
                <a:ea typeface="华文中宋" panose="02010600040101010101" pitchFamily="2" charset="-122"/>
              </a:rPr>
              <a:t>情况</a:t>
            </a:r>
            <a:r>
              <a:rPr lang="zh-CN" altLang="zh-CN" sz="2400" b="1" kern="100" dirty="0">
                <a:effectLst/>
                <a:latin typeface="华文中宋" panose="02010600040101010101" pitchFamily="2" charset="-122"/>
                <a:ea typeface="华文中宋" panose="02010600040101010101" pitchFamily="2" charset="-122"/>
              </a:rPr>
              <a:t>，计算测试电阻的</a:t>
            </a:r>
            <a:r>
              <a:rPr lang="en-US" altLang="zh-CN" sz="2400" b="1" i="1" kern="100" dirty="0">
                <a:effectLst/>
                <a:latin typeface="华文中宋" panose="02010600040101010101" pitchFamily="2" charset="-122"/>
                <a:ea typeface="华文中宋" panose="02010600040101010101" pitchFamily="2" charset="-122"/>
              </a:rPr>
              <a:t>GMR </a:t>
            </a:r>
            <a:r>
              <a:rPr lang="zh-CN" altLang="zh-CN" sz="2400" b="1" kern="100" dirty="0">
                <a:effectLst/>
                <a:latin typeface="华文中宋" panose="02010600040101010101" pitchFamily="2" charset="-122"/>
                <a:ea typeface="华文中宋" panose="02010600040101010101" pitchFamily="2" charset="-122"/>
              </a:rPr>
              <a:t>值。</a:t>
            </a:r>
            <a:endParaRPr lang="en-US"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endParaRPr lang="en-US"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endParaRPr lang="en-US" altLang="zh-CN" sz="2400" b="1" kern="100" dirty="0">
              <a:latin typeface="华文中宋" panose="02010600040101010101" pitchFamily="2" charset="-122"/>
              <a:ea typeface="华文中宋" panose="02010600040101010101" pitchFamily="2" charset="-122"/>
            </a:endParaRPr>
          </a:p>
          <a:p>
            <a:pPr marL="342900" indent="-342900" algn="just">
              <a:buFont typeface="+mj-lt"/>
              <a:buAutoNum type="arabicPeriod"/>
            </a:pPr>
            <a:endParaRPr lang="en-US"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endParaRPr lang="zh-CN" altLang="zh-CN" sz="2400" b="1" kern="100" dirty="0">
              <a:effectLst/>
              <a:latin typeface="华文中宋" panose="02010600040101010101" pitchFamily="2" charset="-122"/>
              <a:ea typeface="华文中宋" panose="02010600040101010101" pitchFamily="2" charset="-122"/>
            </a:endParaRPr>
          </a:p>
          <a:p>
            <a:pPr marL="342900" indent="-342900" algn="just">
              <a:buFont typeface="+mj-lt"/>
              <a:buAutoNum type="arabicPeriod"/>
            </a:pPr>
            <a:r>
              <a:rPr lang="zh-CN" altLang="zh-CN" sz="2400" b="1" kern="100" dirty="0">
                <a:latin typeface="华文中宋" panose="02010600040101010101" pitchFamily="2" charset="-122"/>
                <a:ea typeface="华文中宋" panose="02010600040101010101" pitchFamily="2" charset="-122"/>
              </a:rPr>
              <a:t>以电流</a:t>
            </a:r>
            <a:r>
              <a:rPr lang="en-US" altLang="zh-CN" sz="2400" b="1" kern="100" dirty="0">
                <a:latin typeface="华文中宋" panose="02010600040101010101" pitchFamily="2" charset="-122"/>
                <a:ea typeface="华文中宋" panose="02010600040101010101" pitchFamily="2" charset="-122"/>
              </a:rPr>
              <a:t> </a:t>
            </a:r>
            <a:r>
              <a:rPr lang="en-US" altLang="zh-CN" sz="2400" b="1" i="1" kern="100" dirty="0">
                <a:latin typeface="华文中宋" panose="02010600040101010101" pitchFamily="2" charset="-122"/>
                <a:ea typeface="华文中宋" panose="02010600040101010101" pitchFamily="2" charset="-122"/>
              </a:rPr>
              <a:t>I </a:t>
            </a:r>
            <a:r>
              <a:rPr lang="zh-CN" altLang="zh-CN" sz="2400" b="1" kern="100" dirty="0">
                <a:latin typeface="华文中宋" panose="02010600040101010101" pitchFamily="2" charset="-122"/>
                <a:ea typeface="华文中宋" panose="02010600040101010101" pitchFamily="2" charset="-122"/>
              </a:rPr>
              <a:t>作横坐标，电压读数为纵坐标作图，并由此分析如何通过</a:t>
            </a:r>
            <a:r>
              <a:rPr lang="en-US" altLang="zh-CN" sz="2400" b="1" i="1" kern="100" dirty="0">
                <a:latin typeface="华文中宋" panose="02010600040101010101" pitchFamily="2" charset="-122"/>
                <a:ea typeface="华文中宋" panose="02010600040101010101" pitchFamily="2" charset="-122"/>
              </a:rPr>
              <a:t>GMR </a:t>
            </a:r>
            <a:r>
              <a:rPr lang="zh-CN" altLang="zh-CN" sz="2400" b="1" kern="100" dirty="0">
                <a:latin typeface="华文中宋" panose="02010600040101010101" pitchFamily="2" charset="-122"/>
                <a:ea typeface="华文中宋" panose="02010600040101010101" pitchFamily="2" charset="-122"/>
              </a:rPr>
              <a:t>磁传感器测量未知电流。（选做）</a:t>
            </a:r>
          </a:p>
          <a:p>
            <a:pPr lvl="0" algn="just"/>
            <a:endParaRPr lang="en-US" altLang="zh-CN" sz="2400" b="1" kern="100" dirty="0">
              <a:effectLst/>
              <a:latin typeface="华文中宋" panose="02010600040101010101" pitchFamily="2" charset="-122"/>
              <a:ea typeface="华文中宋" panose="02010600040101010101" pitchFamily="2" charset="-122"/>
            </a:endParaRPr>
          </a:p>
        </p:txBody>
      </p:sp>
      <p:graphicFrame>
        <p:nvGraphicFramePr>
          <p:cNvPr id="11" name="对象 10">
            <a:extLst>
              <a:ext uri="{FF2B5EF4-FFF2-40B4-BE49-F238E27FC236}">
                <a16:creationId xmlns:a16="http://schemas.microsoft.com/office/drawing/2014/main" id="{54B568B1-1B6C-4E71-B4BE-F244A8B4013C}"/>
              </a:ext>
            </a:extLst>
          </p:cNvPr>
          <p:cNvGraphicFramePr>
            <a:graphicFrameLocks noChangeAspect="1"/>
          </p:cNvGraphicFramePr>
          <p:nvPr>
            <p:extLst>
              <p:ext uri="{D42A27DB-BD31-4B8C-83A1-F6EECF244321}">
                <p14:modId xmlns:p14="http://schemas.microsoft.com/office/powerpoint/2010/main" val="3125595846"/>
              </p:ext>
            </p:extLst>
          </p:nvPr>
        </p:nvGraphicFramePr>
        <p:xfrm>
          <a:off x="2286000" y="3276600"/>
          <a:ext cx="3903551" cy="996950"/>
        </p:xfrm>
        <a:graphic>
          <a:graphicData uri="http://schemas.openxmlformats.org/presentationml/2006/ole">
            <mc:AlternateContent xmlns:mc="http://schemas.openxmlformats.org/markup-compatibility/2006">
              <mc:Choice xmlns:v="urn:schemas-microsoft-com:vml" Requires="v">
                <p:oleObj spid="_x0000_s58384" name="Equation" r:id="rId3" imgW="1752480" imgH="444240" progId="Equation.DSMT4">
                  <p:embed/>
                </p:oleObj>
              </mc:Choice>
              <mc:Fallback>
                <p:oleObj name="Equation" r:id="rId3" imgW="1752480" imgH="444240" progId="Equation.DSMT4">
                  <p:embed/>
                  <p:pic>
                    <p:nvPicPr>
                      <p:cNvPr id="10" name="对象 9">
                        <a:extLst>
                          <a:ext uri="{FF2B5EF4-FFF2-40B4-BE49-F238E27FC236}">
                            <a16:creationId xmlns:a16="http://schemas.microsoft.com/office/drawing/2014/main" id="{0CDFD542-10A0-444B-AD3C-528AE9713718}"/>
                          </a:ext>
                        </a:extLst>
                      </p:cNvPr>
                      <p:cNvPicPr>
                        <a:picLocks noChangeAspect="1" noChangeArrowheads="1"/>
                      </p:cNvPicPr>
                      <p:nvPr/>
                    </p:nvPicPr>
                    <p:blipFill>
                      <a:blip r:embed="rId4"/>
                      <a:srcRect/>
                      <a:stretch>
                        <a:fillRect/>
                      </a:stretch>
                    </p:blipFill>
                    <p:spPr bwMode="auto">
                      <a:xfrm>
                        <a:off x="2286000" y="3276600"/>
                        <a:ext cx="3903551" cy="996950"/>
                      </a:xfrm>
                      <a:prstGeom prst="rect">
                        <a:avLst/>
                      </a:prstGeom>
                      <a:noFill/>
                    </p:spPr>
                  </p:pic>
                </p:oleObj>
              </mc:Fallback>
            </mc:AlternateContent>
          </a:graphicData>
        </a:graphic>
      </p:graphicFrame>
      <p:sp>
        <p:nvSpPr>
          <p:cNvPr id="12" name="文本框 11">
            <a:extLst>
              <a:ext uri="{FF2B5EF4-FFF2-40B4-BE49-F238E27FC236}">
                <a16:creationId xmlns:a16="http://schemas.microsoft.com/office/drawing/2014/main" id="{F40FFC2D-A531-4462-BD20-B7FAC108E8E6}"/>
              </a:ext>
            </a:extLst>
          </p:cNvPr>
          <p:cNvSpPr txBox="1"/>
          <p:nvPr/>
        </p:nvSpPr>
        <p:spPr>
          <a:xfrm>
            <a:off x="152400" y="314980"/>
            <a:ext cx="2339102" cy="523220"/>
          </a:xfrm>
          <a:prstGeom prst="rect">
            <a:avLst/>
          </a:prstGeom>
          <a:noFill/>
        </p:spPr>
        <p:txBody>
          <a:bodyPr wrap="none" rtlCol="0">
            <a:spAutoFit/>
          </a:bodyPr>
          <a:lstStyle/>
          <a:p>
            <a:r>
              <a:rPr lang="zh-CN" altLang="en-US" sz="2800" b="1" dirty="0">
                <a:solidFill>
                  <a:srgbClr val="FF0000"/>
                </a:solidFill>
                <a:latin typeface="华文中宋" panose="02010600040101010101" pitchFamily="2" charset="-122"/>
                <a:ea typeface="华文中宋" panose="02010600040101010101" pitchFamily="2" charset="-122"/>
              </a:rPr>
              <a:t>三、数据分析</a:t>
            </a:r>
          </a:p>
        </p:txBody>
      </p:sp>
    </p:spTree>
    <p:extLst>
      <p:ext uri="{BB962C8B-B14F-4D97-AF65-F5344CB8AC3E}">
        <p14:creationId xmlns:p14="http://schemas.microsoft.com/office/powerpoint/2010/main" val="2997479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F6BFB55-A12F-4B85-9C69-E21E7CF34617}"/>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contrast="45000"/>
                    </a14:imgEffect>
                  </a14:imgLayer>
                </a14:imgProps>
              </a:ext>
              <a:ext uri="{28A0092B-C50C-407E-A947-70E740481C1C}">
                <a14:useLocalDpi xmlns:a14="http://schemas.microsoft.com/office/drawing/2010/main" val="0"/>
              </a:ext>
            </a:extLst>
          </a:blip>
          <a:srcRect l="37567" t="12861" r="12762" b="31768"/>
          <a:stretch/>
        </p:blipFill>
        <p:spPr>
          <a:xfrm>
            <a:off x="685800" y="4673655"/>
            <a:ext cx="2674968" cy="1676453"/>
          </a:xfrm>
          <a:prstGeom prst="rect">
            <a:avLst/>
          </a:prstGeom>
        </p:spPr>
      </p:pic>
      <p:pic>
        <p:nvPicPr>
          <p:cNvPr id="3" name="图片 2">
            <a:extLst>
              <a:ext uri="{FF2B5EF4-FFF2-40B4-BE49-F238E27FC236}">
                <a16:creationId xmlns:a16="http://schemas.microsoft.com/office/drawing/2014/main" id="{6885BC42-9869-4A49-9ECA-F69E7921CDAA}"/>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30000"/>
                    </a14:imgEffect>
                  </a14:imgLayer>
                </a14:imgProps>
              </a:ext>
              <a:ext uri="{28A0092B-C50C-407E-A947-70E740481C1C}">
                <a14:useLocalDpi xmlns:a14="http://schemas.microsoft.com/office/drawing/2010/main" val="0"/>
              </a:ext>
            </a:extLst>
          </a:blip>
          <a:srcRect l="24532" t="37037" r="23156" b="33827"/>
          <a:stretch/>
        </p:blipFill>
        <p:spPr>
          <a:xfrm>
            <a:off x="3360768" y="4673655"/>
            <a:ext cx="1680790" cy="1665130"/>
          </a:xfrm>
          <a:prstGeom prst="rect">
            <a:avLst/>
          </a:prstGeom>
        </p:spPr>
      </p:pic>
      <p:sp>
        <p:nvSpPr>
          <p:cNvPr id="4" name="椭圆 3">
            <a:extLst>
              <a:ext uri="{FF2B5EF4-FFF2-40B4-BE49-F238E27FC236}">
                <a16:creationId xmlns:a16="http://schemas.microsoft.com/office/drawing/2014/main" id="{41F2B813-837E-4FE7-AB1F-BC0DDC65BE9C}"/>
              </a:ext>
            </a:extLst>
          </p:cNvPr>
          <p:cNvSpPr/>
          <p:nvPr/>
        </p:nvSpPr>
        <p:spPr>
          <a:xfrm rot="20439831">
            <a:off x="1411576" y="5651264"/>
            <a:ext cx="495608" cy="338303"/>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CD310E6F-B815-4984-8454-4A7AD8842DF0}"/>
              </a:ext>
            </a:extLst>
          </p:cNvPr>
          <p:cNvSpPr/>
          <p:nvPr/>
        </p:nvSpPr>
        <p:spPr>
          <a:xfrm>
            <a:off x="3948163" y="4989394"/>
            <a:ext cx="445719" cy="280594"/>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a:extLst>
              <a:ext uri="{FF2B5EF4-FFF2-40B4-BE49-F238E27FC236}">
                <a16:creationId xmlns:a16="http://schemas.microsoft.com/office/drawing/2014/main" id="{EE1907A0-2B28-4751-81AD-F227850FC422}"/>
              </a:ext>
            </a:extLst>
          </p:cNvPr>
          <p:cNvSpPr txBox="1"/>
          <p:nvPr/>
        </p:nvSpPr>
        <p:spPr>
          <a:xfrm>
            <a:off x="1252649" y="6381690"/>
            <a:ext cx="1541269" cy="400110"/>
          </a:xfrm>
          <a:prstGeom prst="rect">
            <a:avLst/>
          </a:prstGeom>
          <a:noFill/>
        </p:spPr>
        <p:txBody>
          <a:bodyPr wrap="square" rtlCol="0">
            <a:spAutoFit/>
          </a:bodyPr>
          <a:lstStyle/>
          <a:p>
            <a:r>
              <a:rPr lang="zh-CN" altLang="en-US" sz="2000" b="1" dirty="0"/>
              <a:t>内壁凸起</a:t>
            </a:r>
          </a:p>
        </p:txBody>
      </p:sp>
      <p:sp>
        <p:nvSpPr>
          <p:cNvPr id="7" name="文本框 6">
            <a:extLst>
              <a:ext uri="{FF2B5EF4-FFF2-40B4-BE49-F238E27FC236}">
                <a16:creationId xmlns:a16="http://schemas.microsoft.com/office/drawing/2014/main" id="{AAA2451C-B0C0-4B2E-9F31-84828755A825}"/>
              </a:ext>
            </a:extLst>
          </p:cNvPr>
          <p:cNvSpPr txBox="1"/>
          <p:nvPr/>
        </p:nvSpPr>
        <p:spPr>
          <a:xfrm>
            <a:off x="3889826" y="4521255"/>
            <a:ext cx="1151732" cy="400110"/>
          </a:xfrm>
          <a:prstGeom prst="rect">
            <a:avLst/>
          </a:prstGeom>
          <a:noFill/>
        </p:spPr>
        <p:txBody>
          <a:bodyPr wrap="square" rtlCol="0">
            <a:spAutoFit/>
          </a:bodyPr>
          <a:lstStyle/>
          <a:p>
            <a:r>
              <a:rPr lang="zh-CN" altLang="en-US" sz="2000" b="1" dirty="0"/>
              <a:t>凹槽</a:t>
            </a:r>
          </a:p>
        </p:txBody>
      </p:sp>
      <p:pic>
        <p:nvPicPr>
          <p:cNvPr id="11" name="图片 10">
            <a:extLst>
              <a:ext uri="{FF2B5EF4-FFF2-40B4-BE49-F238E27FC236}">
                <a16:creationId xmlns:a16="http://schemas.microsoft.com/office/drawing/2014/main" id="{9D40006A-BC72-4034-8001-DD14D88BB8DF}"/>
              </a:ext>
            </a:extLst>
          </p:cNvPr>
          <p:cNvPicPr>
            <a:picLocks noChangeAspect="1"/>
          </p:cNvPicPr>
          <p:nvPr/>
        </p:nvPicPr>
        <p:blipFill rotWithShape="1">
          <a:blip r:embed="rId6"/>
          <a:srcRect l="12741" t="2389" r="14001" b="13718"/>
          <a:stretch/>
        </p:blipFill>
        <p:spPr>
          <a:xfrm rot="16200000">
            <a:off x="5802295" y="3257700"/>
            <a:ext cx="2453001" cy="3743981"/>
          </a:xfrm>
          <a:prstGeom prst="rect">
            <a:avLst/>
          </a:prstGeom>
        </p:spPr>
      </p:pic>
      <p:sp>
        <p:nvSpPr>
          <p:cNvPr id="12" name="文本框 11">
            <a:extLst>
              <a:ext uri="{FF2B5EF4-FFF2-40B4-BE49-F238E27FC236}">
                <a16:creationId xmlns:a16="http://schemas.microsoft.com/office/drawing/2014/main" id="{BBAD945C-FA63-4318-8185-FFAE6E276756}"/>
              </a:ext>
            </a:extLst>
          </p:cNvPr>
          <p:cNvSpPr txBox="1"/>
          <p:nvPr/>
        </p:nvSpPr>
        <p:spPr>
          <a:xfrm>
            <a:off x="228600" y="228600"/>
            <a:ext cx="2339102" cy="523220"/>
          </a:xfrm>
          <a:prstGeom prst="rect">
            <a:avLst/>
          </a:prstGeom>
          <a:noFill/>
        </p:spPr>
        <p:txBody>
          <a:bodyPr wrap="none" rtlCol="0">
            <a:spAutoFit/>
          </a:bodyPr>
          <a:lstStyle/>
          <a:p>
            <a:r>
              <a:rPr lang="zh-CN" altLang="en-US" sz="2800" b="1" dirty="0">
                <a:solidFill>
                  <a:srgbClr val="FF0000"/>
                </a:solidFill>
                <a:latin typeface="华文中宋" panose="02010600040101010101" pitchFamily="2" charset="-122"/>
                <a:ea typeface="华文中宋" panose="02010600040101010101" pitchFamily="2" charset="-122"/>
              </a:rPr>
              <a:t>四、注意事项</a:t>
            </a:r>
          </a:p>
        </p:txBody>
      </p:sp>
      <p:sp>
        <p:nvSpPr>
          <p:cNvPr id="13" name="文本框 12">
            <a:extLst>
              <a:ext uri="{FF2B5EF4-FFF2-40B4-BE49-F238E27FC236}">
                <a16:creationId xmlns:a16="http://schemas.microsoft.com/office/drawing/2014/main" id="{19E97084-BEFE-4F8C-A640-AA23A56BB8E9}"/>
              </a:ext>
            </a:extLst>
          </p:cNvPr>
          <p:cNvSpPr txBox="1"/>
          <p:nvPr/>
        </p:nvSpPr>
        <p:spPr>
          <a:xfrm>
            <a:off x="433271" y="762000"/>
            <a:ext cx="8177329" cy="1896673"/>
          </a:xfrm>
          <a:prstGeom prst="rect">
            <a:avLst/>
          </a:prstGeom>
          <a:noFill/>
        </p:spPr>
        <p:txBody>
          <a:bodyPr wrap="square">
            <a:spAutoFit/>
          </a:bodyPr>
          <a:lstStyle/>
          <a:p>
            <a:pPr marL="457200" indent="-457200" algn="just">
              <a:lnSpc>
                <a:spcPct val="125000"/>
              </a:lnSpc>
              <a:buFont typeface="+mj-lt"/>
              <a:buAutoNum type="arabicPeriod"/>
            </a:pPr>
            <a:r>
              <a:rPr lang="zh-CN" altLang="en-US" sz="2400" b="1" dirty="0">
                <a:solidFill>
                  <a:srgbClr val="0000FF"/>
                </a:solidFill>
                <a:latin typeface="华文中宋" panose="02010600040101010101" pitchFamily="2" charset="-122"/>
                <a:ea typeface="华文中宋" panose="02010600040101010101" pitchFamily="2" charset="-122"/>
              </a:rPr>
              <a:t>插拔横空插头时注意方向；</a:t>
            </a:r>
          </a:p>
          <a:p>
            <a:pPr marL="457200" lvl="0" indent="-457200" algn="just">
              <a:lnSpc>
                <a:spcPct val="125000"/>
              </a:lnSpc>
              <a:buFont typeface="+mj-lt"/>
              <a:buAutoNum type="arabicPeriod"/>
            </a:pPr>
            <a:r>
              <a:rPr lang="zh-CN" altLang="zh-CN" sz="2400" b="1" kern="100" dirty="0">
                <a:solidFill>
                  <a:srgbClr val="0000FF"/>
                </a:solidFill>
                <a:effectLst/>
                <a:latin typeface="华文中宋" panose="02010600040101010101" pitchFamily="2" charset="-122"/>
                <a:ea typeface="华文中宋" panose="02010600040101010101" pitchFamily="2" charset="-122"/>
              </a:rPr>
              <a:t>传感器的工作电压（①、③端，</a:t>
            </a:r>
            <a:r>
              <a:rPr lang="en-US" altLang="zh-CN" sz="2400" b="1" kern="100" dirty="0">
                <a:solidFill>
                  <a:srgbClr val="0000FF"/>
                </a:solidFill>
                <a:effectLst/>
                <a:latin typeface="华文中宋" panose="02010600040101010101" pitchFamily="2" charset="-122"/>
                <a:ea typeface="华文中宋" panose="02010600040101010101" pitchFamily="2" charset="-122"/>
              </a:rPr>
              <a:t>2V</a:t>
            </a:r>
            <a:r>
              <a:rPr lang="zh-CN" altLang="zh-CN" sz="2400" b="1" kern="100" dirty="0">
                <a:solidFill>
                  <a:srgbClr val="0000FF"/>
                </a:solidFill>
                <a:effectLst/>
                <a:latin typeface="华文中宋" panose="02010600040101010101" pitchFamily="2" charset="-122"/>
                <a:ea typeface="华文中宋" panose="02010600040101010101" pitchFamily="2" charset="-122"/>
              </a:rPr>
              <a:t>）由实验电源</a:t>
            </a:r>
            <a:r>
              <a:rPr lang="en-US" altLang="zh-CN" sz="2400" b="1" kern="100" dirty="0">
                <a:solidFill>
                  <a:srgbClr val="0000FF"/>
                </a:solidFill>
                <a:effectLst/>
                <a:latin typeface="华文中宋" panose="02010600040101010101" pitchFamily="2" charset="-122"/>
                <a:ea typeface="华文中宋" panose="02010600040101010101" pitchFamily="2" charset="-122"/>
              </a:rPr>
              <a:t> B </a:t>
            </a:r>
            <a:r>
              <a:rPr lang="zh-CN" altLang="zh-CN" sz="2400" b="1" kern="100" dirty="0">
                <a:solidFill>
                  <a:srgbClr val="0000FF"/>
                </a:solidFill>
                <a:effectLst/>
                <a:latin typeface="华文中宋" panose="02010600040101010101" pitchFamily="2" charset="-122"/>
                <a:ea typeface="华文中宋" panose="02010600040101010101" pitchFamily="2" charset="-122"/>
              </a:rPr>
              <a:t>通道（</a:t>
            </a:r>
            <a:r>
              <a:rPr lang="en-US" altLang="zh-CN" sz="2400" b="1" kern="100" dirty="0">
                <a:solidFill>
                  <a:srgbClr val="0000FF"/>
                </a:solidFill>
                <a:effectLst/>
                <a:latin typeface="华文中宋" panose="02010600040101010101" pitchFamily="2" charset="-122"/>
                <a:ea typeface="华文中宋" panose="02010600040101010101" pitchFamily="2" charset="-122"/>
              </a:rPr>
              <a:t>0~7.5V</a:t>
            </a:r>
            <a:r>
              <a:rPr lang="zh-CN" altLang="zh-CN" sz="2400" b="1" kern="100" dirty="0">
                <a:solidFill>
                  <a:srgbClr val="0000FF"/>
                </a:solidFill>
                <a:effectLst/>
                <a:latin typeface="华文中宋" panose="02010600040101010101" pitchFamily="2" charset="-122"/>
                <a:ea typeface="华文中宋" panose="02010600040101010101" pitchFamily="2" charset="-122"/>
              </a:rPr>
              <a:t>，</a:t>
            </a:r>
            <a:r>
              <a:rPr lang="en-US" altLang="zh-CN" sz="2400" b="1" kern="100" dirty="0">
                <a:solidFill>
                  <a:srgbClr val="0000FF"/>
                </a:solidFill>
                <a:effectLst/>
                <a:latin typeface="华文中宋" panose="02010600040101010101" pitchFamily="2" charset="-122"/>
                <a:ea typeface="华文中宋" panose="02010600040101010101" pitchFamily="2" charset="-122"/>
              </a:rPr>
              <a:t>0~10mA</a:t>
            </a:r>
            <a:r>
              <a:rPr lang="zh-CN" altLang="zh-CN" sz="2400" b="1" kern="100" dirty="0">
                <a:solidFill>
                  <a:srgbClr val="0000FF"/>
                </a:solidFill>
                <a:effectLst/>
                <a:latin typeface="华文中宋" panose="02010600040101010101" pitchFamily="2" charset="-122"/>
                <a:ea typeface="华文中宋" panose="02010600040101010101" pitchFamily="2" charset="-122"/>
              </a:rPr>
              <a:t>）提供，不要接到其他通道</a:t>
            </a:r>
            <a:r>
              <a:rPr lang="zh-CN" altLang="en-US" sz="2400" b="1" kern="100" dirty="0">
                <a:solidFill>
                  <a:srgbClr val="0000FF"/>
                </a:solidFill>
                <a:effectLst/>
                <a:latin typeface="华文中宋" panose="02010600040101010101" pitchFamily="2" charset="-122"/>
                <a:ea typeface="华文中宋" panose="02010600040101010101" pitchFamily="2" charset="-122"/>
              </a:rPr>
              <a:t>；</a:t>
            </a:r>
            <a:endParaRPr lang="en-US" altLang="zh-CN" sz="2400" b="1" kern="100" dirty="0">
              <a:solidFill>
                <a:srgbClr val="0000FF"/>
              </a:solidFill>
              <a:effectLst/>
              <a:latin typeface="华文中宋" panose="02010600040101010101" pitchFamily="2" charset="-122"/>
              <a:ea typeface="华文中宋" panose="02010600040101010101" pitchFamily="2" charset="-122"/>
            </a:endParaRPr>
          </a:p>
          <a:p>
            <a:pPr marL="457200" indent="-457200" algn="just">
              <a:lnSpc>
                <a:spcPct val="125000"/>
              </a:lnSpc>
              <a:buFont typeface="+mj-lt"/>
              <a:buAutoNum type="arabicPeriod"/>
            </a:pPr>
            <a:r>
              <a:rPr lang="zh-CN" altLang="en-US" sz="2400" b="1" dirty="0">
                <a:solidFill>
                  <a:srgbClr val="0000FF"/>
                </a:solidFill>
                <a:latin typeface="华文中宋" panose="02010600040101010101" pitchFamily="2" charset="-122"/>
                <a:ea typeface="华文中宋" panose="02010600040101010101" pitchFamily="2" charset="-122"/>
              </a:rPr>
              <a:t>实验完成后整理仪器。</a:t>
            </a:r>
          </a:p>
        </p:txBody>
      </p:sp>
      <p:pic>
        <p:nvPicPr>
          <p:cNvPr id="14" name="图片 13">
            <a:extLst>
              <a:ext uri="{FF2B5EF4-FFF2-40B4-BE49-F238E27FC236}">
                <a16:creationId xmlns:a16="http://schemas.microsoft.com/office/drawing/2014/main" id="{284CCB08-1DF7-48CB-95A9-DB6409A63503}"/>
              </a:ext>
            </a:extLst>
          </p:cNvPr>
          <p:cNvPicPr>
            <a:picLocks noChangeAspect="1"/>
          </p:cNvPicPr>
          <p:nvPr/>
        </p:nvPicPr>
        <p:blipFill rotWithShape="1">
          <a:blip r:embed="rId7">
            <a:extLst>
              <a:ext uri="{28A0092B-C50C-407E-A947-70E740481C1C}">
                <a14:useLocalDpi xmlns:a14="http://schemas.microsoft.com/office/drawing/2010/main" val="0"/>
              </a:ext>
            </a:extLst>
          </a:blip>
          <a:srcRect l="18959" t="11295" r="27604" b="23704"/>
          <a:stretch/>
        </p:blipFill>
        <p:spPr>
          <a:xfrm>
            <a:off x="1266791" y="2876212"/>
            <a:ext cx="2478460" cy="1695788"/>
          </a:xfrm>
          <a:prstGeom prst="rect">
            <a:avLst/>
          </a:prstGeom>
        </p:spPr>
      </p:pic>
      <p:sp>
        <p:nvSpPr>
          <p:cNvPr id="15" name="矩形 14">
            <a:extLst>
              <a:ext uri="{FF2B5EF4-FFF2-40B4-BE49-F238E27FC236}">
                <a16:creationId xmlns:a16="http://schemas.microsoft.com/office/drawing/2014/main" id="{B4AF5425-B2A6-47FD-AAC6-F69E35F744F1}"/>
              </a:ext>
            </a:extLst>
          </p:cNvPr>
          <p:cNvSpPr/>
          <p:nvPr/>
        </p:nvSpPr>
        <p:spPr>
          <a:xfrm>
            <a:off x="2689924" y="3765244"/>
            <a:ext cx="739076" cy="50195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37453F0E-62D3-4AE6-B50E-BED1EE8B7CFE}"/>
              </a:ext>
            </a:extLst>
          </p:cNvPr>
          <p:cNvSpPr txBox="1"/>
          <p:nvPr/>
        </p:nvSpPr>
        <p:spPr>
          <a:xfrm>
            <a:off x="3733800" y="3831556"/>
            <a:ext cx="838200" cy="369332"/>
          </a:xfrm>
          <a:prstGeom prst="rect">
            <a:avLst/>
          </a:prstGeom>
          <a:noFill/>
        </p:spPr>
        <p:txBody>
          <a:bodyPr wrap="square">
            <a:spAutoFit/>
          </a:bodyPr>
          <a:lstStyle/>
          <a:p>
            <a:r>
              <a:rPr lang="en-US" altLang="zh-CN" sz="1800" b="1" kern="100" dirty="0">
                <a:effectLst/>
                <a:latin typeface="华文中宋" panose="02010600040101010101" pitchFamily="2" charset="-122"/>
                <a:ea typeface="华文中宋" panose="02010600040101010101" pitchFamily="2" charset="-122"/>
              </a:rPr>
              <a:t>B</a:t>
            </a:r>
            <a:r>
              <a:rPr lang="zh-CN" altLang="zh-CN" sz="1800" b="1" kern="100" dirty="0">
                <a:effectLst/>
                <a:latin typeface="华文中宋" panose="02010600040101010101" pitchFamily="2" charset="-122"/>
                <a:ea typeface="华文中宋" panose="02010600040101010101" pitchFamily="2" charset="-122"/>
              </a:rPr>
              <a:t>通道</a:t>
            </a:r>
            <a:endParaRPr lang="zh-CN" altLang="en-US" dirty="0"/>
          </a:p>
        </p:txBody>
      </p:sp>
    </p:spTree>
    <p:extLst>
      <p:ext uri="{BB962C8B-B14F-4D97-AF65-F5344CB8AC3E}">
        <p14:creationId xmlns:p14="http://schemas.microsoft.com/office/powerpoint/2010/main" val="361495656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tream 1">
    <a:dk1>
      <a:srgbClr val="000514"/>
    </a:dk1>
    <a:lt1>
      <a:srgbClr val="FFFFFF"/>
    </a:lt1>
    <a:dk2>
      <a:srgbClr val="003399"/>
    </a:dk2>
    <a:lt2>
      <a:srgbClr val="E5E5FF"/>
    </a:lt2>
    <a:accent1>
      <a:srgbClr val="0099CC"/>
    </a:accent1>
    <a:accent2>
      <a:srgbClr val="A886E0"/>
    </a:accent2>
    <a:accent3>
      <a:srgbClr val="AAADCA"/>
    </a:accent3>
    <a:accent4>
      <a:srgbClr val="DADADA"/>
    </a:accent4>
    <a:accent5>
      <a:srgbClr val="AACAE2"/>
    </a:accent5>
    <a:accent6>
      <a:srgbClr val="9879CB"/>
    </a:accent6>
    <a:hlink>
      <a:srgbClr val="FFCC00"/>
    </a:hlink>
    <a:folHlink>
      <a:srgbClr val="FFFFCC"/>
    </a:folHlink>
  </a:clrScheme>
  <a:fontScheme name="Stream">
    <a:majorFont>
      <a:latin typeface="Garamond"/>
      <a:ea typeface="宋体"/>
      <a:cs typeface=""/>
    </a:majorFont>
    <a:minorFont>
      <a:latin typeface="Garamond"/>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858</TotalTime>
  <Words>411</Words>
  <Application>Microsoft Office PowerPoint</Application>
  <PresentationFormat>全屏显示(4:3)</PresentationFormat>
  <Paragraphs>42</Paragraphs>
  <Slides>9</Slides>
  <Notes>0</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2</vt:i4>
      </vt:variant>
      <vt:variant>
        <vt:lpstr>幻灯片标题</vt:lpstr>
      </vt:variant>
      <vt:variant>
        <vt:i4>9</vt:i4>
      </vt:variant>
    </vt:vector>
  </HeadingPairs>
  <TitlesOfParts>
    <vt:vector size="18" baseType="lpstr">
      <vt:lpstr>等线</vt:lpstr>
      <vt:lpstr>等线 Light</vt:lpstr>
      <vt:lpstr>华文中宋</vt:lpstr>
      <vt:lpstr>宋体</vt:lpstr>
      <vt:lpstr>Arial</vt:lpstr>
      <vt:lpstr>Times New Roman</vt:lpstr>
      <vt:lpstr>Office 主题​​</vt:lpstr>
      <vt:lpstr>BMP 图像</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ylsy</dc:creator>
  <cp:lastModifiedBy>ming</cp:lastModifiedBy>
  <cp:revision>75</cp:revision>
  <cp:lastPrinted>1601-01-01T00:00:00Z</cp:lastPrinted>
  <dcterms:created xsi:type="dcterms:W3CDTF">1601-01-01T00:00:00Z</dcterms:created>
  <dcterms:modified xsi:type="dcterms:W3CDTF">2024-10-31T14:31:24Z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